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59" r:id="rId3"/>
    <p:sldId id="257" r:id="rId4"/>
    <p:sldId id="258" r:id="rId5"/>
    <p:sldId id="260" r:id="rId6"/>
    <p:sldId id="261" r:id="rId7"/>
    <p:sldId id="262" r:id="rId8"/>
    <p:sldId id="263" r:id="rId9"/>
    <p:sldId id="267" r:id="rId10"/>
    <p:sldId id="276" r:id="rId11"/>
    <p:sldId id="279" r:id="rId12"/>
    <p:sldId id="278" r:id="rId13"/>
    <p:sldId id="268" r:id="rId14"/>
    <p:sldId id="272" r:id="rId15"/>
    <p:sldId id="269" r:id="rId16"/>
    <p:sldId id="271" r:id="rId17"/>
    <p:sldId id="270" r:id="rId18"/>
    <p:sldId id="273" r:id="rId19"/>
    <p:sldId id="274" r:id="rId20"/>
    <p:sldId id="277" r:id="rId21"/>
    <p:sldId id="275" r:id="rId22"/>
    <p:sldId id="280"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660"/>
  </p:normalViewPr>
  <p:slideViewPr>
    <p:cSldViewPr snapToGrid="0">
      <p:cViewPr>
        <p:scale>
          <a:sx n="69" d="100"/>
          <a:sy n="69" d="100"/>
        </p:scale>
        <p:origin x="9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1937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401538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746767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687874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614061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497186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62580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849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166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DFA1846-DA80-1C48-A609-854EA85C59AD}" type="datetimeFigureOut">
              <a:rPr lang="en-US" smtClean="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54991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2458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8/20/2024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4106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8/20/2024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1335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8/20/2024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3897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0DF5E60-9974-AC48-9591-99C2BB44B7CF}" type="datetimeFigureOut">
              <a:rPr lang="en-US" smtClean="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70020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5" name="Date Placeholder 4"/>
          <p:cNvSpPr>
            <a:spLocks noGrp="1"/>
          </p:cNvSpPr>
          <p:nvPr>
            <p:ph type="dt" sz="half" idx="10"/>
          </p:nvPr>
        </p:nvSpPr>
        <p:spPr/>
        <p:txBody>
          <a:bodyPr/>
          <a:lstStyle/>
          <a:p>
            <a:fld id="{09B482E8-6E0E-1B4F-B1FD-C69DB9E858D9}" type="datetimeFigureOut">
              <a:rPr lang="en-US" smtClean="0"/>
              <a:pPr/>
              <a:t>8/20/2024</a:t>
            </a:fld>
            <a:endParaRPr lang="en-US" dirty="0"/>
          </a:p>
        </p:txBody>
      </p:sp>
    </p:spTree>
    <p:extLst>
      <p:ext uri="{BB962C8B-B14F-4D97-AF65-F5344CB8AC3E}">
        <p14:creationId xmlns:p14="http://schemas.microsoft.com/office/powerpoint/2010/main" val="27278247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B482E8-6E0E-1B4F-B1FD-C69DB9E858D9}" type="datetimeFigureOut">
              <a:rPr lang="en-US" smtClean="0"/>
              <a:pPr/>
              <a:t>8/20/2024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843510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20464" y="1734671"/>
            <a:ext cx="5267460" cy="1884829"/>
          </a:xfrm>
        </p:spPr>
        <p:txBody>
          <a:bodyPr/>
          <a:lstStyle/>
          <a:p>
            <a:pPr algn="ctr"/>
            <a:r>
              <a:rPr lang="es-MX" sz="4800" b="1" dirty="0">
                <a:solidFill>
                  <a:srgbClr val="0070C0"/>
                </a:solidFill>
                <a:latin typeface="Arial Narrow" panose="020B0606020202030204" pitchFamily="34" charset="0"/>
              </a:rPr>
              <a:t>CUARTO  INFORME DE ACTIVIDADES</a:t>
            </a:r>
          </a:p>
        </p:txBody>
      </p:sp>
      <p:sp>
        <p:nvSpPr>
          <p:cNvPr id="3" name="Subtítulo 2"/>
          <p:cNvSpPr>
            <a:spLocks noGrp="1"/>
          </p:cNvSpPr>
          <p:nvPr>
            <p:ph type="subTitle" idx="1"/>
          </p:nvPr>
        </p:nvSpPr>
        <p:spPr>
          <a:xfrm rot="10800000" flipV="1">
            <a:off x="1145461" y="5151548"/>
            <a:ext cx="10123552" cy="1603072"/>
          </a:xfrm>
        </p:spPr>
        <p:txBody>
          <a:bodyPr>
            <a:normAutofit fontScale="92500"/>
          </a:bodyPr>
          <a:lstStyle/>
          <a:p>
            <a:r>
              <a:rPr lang="es-MX" sz="4300" b="1" dirty="0">
                <a:solidFill>
                  <a:schemeClr val="tx1">
                    <a:lumMod val="75000"/>
                    <a:lumOff val="25000"/>
                  </a:schemeClr>
                </a:solidFill>
              </a:rPr>
              <a:t>REGIDORA LEYRY LAURA RIVAS VÁZQUEZ</a:t>
            </a:r>
          </a:p>
          <a:p>
            <a:pPr algn="r"/>
            <a:r>
              <a:rPr lang="es-MX" dirty="0"/>
              <a:t>Emiliano Zapata, Agosto 2024.</a:t>
            </a:r>
          </a:p>
        </p:txBody>
      </p:sp>
      <p:pic>
        <p:nvPicPr>
          <p:cNvPr id="5" name="Imagen 4">
            <a:extLst>
              <a:ext uri="{FF2B5EF4-FFF2-40B4-BE49-F238E27FC236}">
                <a16:creationId xmlns:a16="http://schemas.microsoft.com/office/drawing/2014/main" id="{544CC1B2-C669-4CF8-B745-C61F538875D0}"/>
              </a:ext>
            </a:extLst>
          </p:cNvPr>
          <p:cNvPicPr>
            <a:picLocks noChangeAspect="1"/>
          </p:cNvPicPr>
          <p:nvPr/>
        </p:nvPicPr>
        <p:blipFill rotWithShape="1">
          <a:blip r:embed="rId2"/>
          <a:srcRect l="22191" r="21043"/>
          <a:stretch/>
        </p:blipFill>
        <p:spPr>
          <a:xfrm>
            <a:off x="7543799" y="678492"/>
            <a:ext cx="3527737" cy="3997185"/>
          </a:xfrm>
          <a:prstGeom prst="rect">
            <a:avLst/>
          </a:prstGeom>
          <a:ln w="228600" cap="sq" cmpd="thickThin">
            <a:solidFill>
              <a:srgbClr val="000000"/>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71048D2E-0C1E-4304-A685-5C5D9F37C100}"/>
              </a:ext>
            </a:extLst>
          </p:cNvPr>
          <p:cNvPicPr>
            <a:picLocks noChangeAspect="1"/>
          </p:cNvPicPr>
          <p:nvPr/>
        </p:nvPicPr>
        <p:blipFill>
          <a:blip r:embed="rId3"/>
          <a:stretch>
            <a:fillRect/>
          </a:stretch>
        </p:blipFill>
        <p:spPr>
          <a:xfrm>
            <a:off x="1331259" y="103380"/>
            <a:ext cx="4881281" cy="1499746"/>
          </a:xfrm>
          <a:prstGeom prst="rect">
            <a:avLst/>
          </a:prstGeom>
        </p:spPr>
      </p:pic>
    </p:spTree>
    <p:extLst>
      <p:ext uri="{BB962C8B-B14F-4D97-AF65-F5344CB8AC3E}">
        <p14:creationId xmlns:p14="http://schemas.microsoft.com/office/powerpoint/2010/main" val="141465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66DFE-DB42-475A-824E-9750B0189E9C}"/>
              </a:ext>
            </a:extLst>
          </p:cNvPr>
          <p:cNvSpPr>
            <a:spLocks noGrp="1"/>
          </p:cNvSpPr>
          <p:nvPr>
            <p:ph type="title"/>
          </p:nvPr>
        </p:nvSpPr>
        <p:spPr/>
        <p:txBody>
          <a:bodyPr/>
          <a:lstStyle/>
          <a:p>
            <a:r>
              <a:rPr lang="es-ES" b="1" dirty="0"/>
              <a:t>Gestión y apoyo social</a:t>
            </a:r>
          </a:p>
        </p:txBody>
      </p:sp>
      <p:sp>
        <p:nvSpPr>
          <p:cNvPr id="3" name="Marcador de contenido 2">
            <a:extLst>
              <a:ext uri="{FF2B5EF4-FFF2-40B4-BE49-F238E27FC236}">
                <a16:creationId xmlns:a16="http://schemas.microsoft.com/office/drawing/2014/main" id="{B925CA29-2051-487D-AD3A-0961272D052B}"/>
              </a:ext>
            </a:extLst>
          </p:cNvPr>
          <p:cNvSpPr>
            <a:spLocks noGrp="1"/>
          </p:cNvSpPr>
          <p:nvPr>
            <p:ph idx="1"/>
          </p:nvPr>
        </p:nvSpPr>
        <p:spPr>
          <a:xfrm>
            <a:off x="677334" y="1358153"/>
            <a:ext cx="8596668" cy="4683209"/>
          </a:xfrm>
        </p:spPr>
        <p:txBody>
          <a:bodyPr>
            <a:normAutofit/>
          </a:bodyPr>
          <a:lstStyle/>
          <a:p>
            <a:pPr marL="0" indent="0">
              <a:buNone/>
            </a:pPr>
            <a:r>
              <a:rPr lang="es-ES" sz="2400" dirty="0">
                <a:latin typeface="Arial Narrow" panose="020B0606020202030204" pitchFamily="34" charset="0"/>
              </a:rPr>
              <a:t>Apoyo con un payaso para la escuela primaria José María Morelos y Pavón, con motivo del día del niño.</a:t>
            </a:r>
          </a:p>
          <a:p>
            <a:pPr marL="0" indent="0">
              <a:buNone/>
            </a:pPr>
            <a:endParaRPr lang="es-ES" sz="2400" dirty="0">
              <a:latin typeface="Arial Narrow" panose="020B0606020202030204" pitchFamily="34" charset="0"/>
            </a:endParaRPr>
          </a:p>
        </p:txBody>
      </p:sp>
      <p:pic>
        <p:nvPicPr>
          <p:cNvPr id="4" name="Imagen 3">
            <a:extLst>
              <a:ext uri="{FF2B5EF4-FFF2-40B4-BE49-F238E27FC236}">
                <a16:creationId xmlns:a16="http://schemas.microsoft.com/office/drawing/2014/main" id="{603284CF-66D3-4616-9F04-B34BEA3555E2}"/>
              </a:ext>
            </a:extLst>
          </p:cNvPr>
          <p:cNvPicPr>
            <a:picLocks noChangeAspect="1"/>
          </p:cNvPicPr>
          <p:nvPr/>
        </p:nvPicPr>
        <p:blipFill>
          <a:blip r:embed="rId2"/>
          <a:stretch>
            <a:fillRect/>
          </a:stretch>
        </p:blipFill>
        <p:spPr>
          <a:xfrm>
            <a:off x="6239436" y="1969671"/>
            <a:ext cx="3517526" cy="4690035"/>
          </a:xfrm>
          <a:prstGeom prst="rect">
            <a:avLst/>
          </a:prstGeom>
        </p:spPr>
      </p:pic>
      <p:pic>
        <p:nvPicPr>
          <p:cNvPr id="5" name="Imagen 4">
            <a:extLst>
              <a:ext uri="{FF2B5EF4-FFF2-40B4-BE49-F238E27FC236}">
                <a16:creationId xmlns:a16="http://schemas.microsoft.com/office/drawing/2014/main" id="{6FF41373-F774-460A-BB7D-96353F0A0588}"/>
              </a:ext>
            </a:extLst>
          </p:cNvPr>
          <p:cNvPicPr>
            <a:picLocks noChangeAspect="1"/>
          </p:cNvPicPr>
          <p:nvPr/>
        </p:nvPicPr>
        <p:blipFill>
          <a:blip r:embed="rId3"/>
          <a:stretch>
            <a:fillRect/>
          </a:stretch>
        </p:blipFill>
        <p:spPr>
          <a:xfrm>
            <a:off x="1298761" y="2174791"/>
            <a:ext cx="3953435" cy="4279797"/>
          </a:xfrm>
          <a:prstGeom prst="rect">
            <a:avLst/>
          </a:prstGeom>
        </p:spPr>
      </p:pic>
    </p:spTree>
    <p:extLst>
      <p:ext uri="{BB962C8B-B14F-4D97-AF65-F5344CB8AC3E}">
        <p14:creationId xmlns:p14="http://schemas.microsoft.com/office/powerpoint/2010/main" val="331690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8F4896-985C-46C2-955A-BA4F5CD319EC}"/>
              </a:ext>
            </a:extLst>
          </p:cNvPr>
          <p:cNvSpPr>
            <a:spLocks noGrp="1"/>
          </p:cNvSpPr>
          <p:nvPr>
            <p:ph type="title"/>
          </p:nvPr>
        </p:nvSpPr>
        <p:spPr>
          <a:xfrm>
            <a:off x="677334" y="609600"/>
            <a:ext cx="8596668" cy="508103"/>
          </a:xfrm>
        </p:spPr>
        <p:txBody>
          <a:bodyPr>
            <a:normAutofit fontScale="90000"/>
          </a:bodyPr>
          <a:lstStyle/>
          <a:p>
            <a:r>
              <a:rPr lang="es-ES" b="1" dirty="0"/>
              <a:t>Gestión y apoyo social</a:t>
            </a:r>
          </a:p>
        </p:txBody>
      </p:sp>
      <p:sp>
        <p:nvSpPr>
          <p:cNvPr id="3" name="Marcador de contenido 2">
            <a:extLst>
              <a:ext uri="{FF2B5EF4-FFF2-40B4-BE49-F238E27FC236}">
                <a16:creationId xmlns:a16="http://schemas.microsoft.com/office/drawing/2014/main" id="{0C3E6EF2-44DD-4172-9018-44DCDDE13260}"/>
              </a:ext>
            </a:extLst>
          </p:cNvPr>
          <p:cNvSpPr>
            <a:spLocks noGrp="1"/>
          </p:cNvSpPr>
          <p:nvPr>
            <p:ph idx="1"/>
          </p:nvPr>
        </p:nvSpPr>
        <p:spPr>
          <a:xfrm>
            <a:off x="677334" y="1586753"/>
            <a:ext cx="8596668" cy="4454609"/>
          </a:xfrm>
        </p:spPr>
        <p:txBody>
          <a:bodyPr/>
          <a:lstStyle/>
          <a:p>
            <a:pPr marL="0" indent="0">
              <a:buNone/>
            </a:pPr>
            <a:r>
              <a:rPr lang="es-ES" sz="2400" dirty="0">
                <a:latin typeface="Arial Narrow" panose="020B0606020202030204" pitchFamily="34" charset="0"/>
              </a:rPr>
              <a:t>Apoyo con balones para la final de futbol rápido en la comunidad de José Ma. Morelos. </a:t>
            </a:r>
          </a:p>
          <a:p>
            <a:pPr marL="0" indent="0">
              <a:buNone/>
            </a:pPr>
            <a:endParaRPr lang="es-ES" dirty="0"/>
          </a:p>
        </p:txBody>
      </p:sp>
      <p:pic>
        <p:nvPicPr>
          <p:cNvPr id="4" name="Imagen 3">
            <a:extLst>
              <a:ext uri="{FF2B5EF4-FFF2-40B4-BE49-F238E27FC236}">
                <a16:creationId xmlns:a16="http://schemas.microsoft.com/office/drawing/2014/main" id="{BC3C0D2E-9B83-4AA2-9E44-25E1AC321E9E}"/>
              </a:ext>
            </a:extLst>
          </p:cNvPr>
          <p:cNvPicPr>
            <a:picLocks noChangeAspect="1"/>
          </p:cNvPicPr>
          <p:nvPr/>
        </p:nvPicPr>
        <p:blipFill>
          <a:blip r:embed="rId2"/>
          <a:stretch>
            <a:fillRect/>
          </a:stretch>
        </p:blipFill>
        <p:spPr>
          <a:xfrm>
            <a:off x="5601071" y="2524855"/>
            <a:ext cx="5314076" cy="3985557"/>
          </a:xfrm>
          <a:prstGeom prst="rect">
            <a:avLst/>
          </a:prstGeom>
        </p:spPr>
      </p:pic>
      <p:pic>
        <p:nvPicPr>
          <p:cNvPr id="5" name="Imagen 4">
            <a:extLst>
              <a:ext uri="{FF2B5EF4-FFF2-40B4-BE49-F238E27FC236}">
                <a16:creationId xmlns:a16="http://schemas.microsoft.com/office/drawing/2014/main" id="{EAD031F7-793F-44C3-8C59-0C608636FBC6}"/>
              </a:ext>
            </a:extLst>
          </p:cNvPr>
          <p:cNvPicPr>
            <a:picLocks noChangeAspect="1"/>
          </p:cNvPicPr>
          <p:nvPr/>
        </p:nvPicPr>
        <p:blipFill>
          <a:blip r:embed="rId3"/>
          <a:stretch>
            <a:fillRect/>
          </a:stretch>
        </p:blipFill>
        <p:spPr>
          <a:xfrm>
            <a:off x="573660" y="2524855"/>
            <a:ext cx="4791716" cy="4158333"/>
          </a:xfrm>
          <a:prstGeom prst="rect">
            <a:avLst/>
          </a:prstGeom>
        </p:spPr>
      </p:pic>
    </p:spTree>
    <p:extLst>
      <p:ext uri="{BB962C8B-B14F-4D97-AF65-F5344CB8AC3E}">
        <p14:creationId xmlns:p14="http://schemas.microsoft.com/office/powerpoint/2010/main" val="204594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741D3-DDFA-4D70-A386-C00B43DA9684}"/>
              </a:ext>
            </a:extLst>
          </p:cNvPr>
          <p:cNvSpPr>
            <a:spLocks noGrp="1"/>
          </p:cNvSpPr>
          <p:nvPr>
            <p:ph type="title"/>
          </p:nvPr>
        </p:nvSpPr>
        <p:spPr>
          <a:xfrm>
            <a:off x="677334" y="609600"/>
            <a:ext cx="8596668" cy="667871"/>
          </a:xfrm>
        </p:spPr>
        <p:txBody>
          <a:bodyPr/>
          <a:lstStyle/>
          <a:p>
            <a:r>
              <a:rPr lang="es-ES" b="1" dirty="0"/>
              <a:t>Gestión y apoyo social </a:t>
            </a:r>
          </a:p>
        </p:txBody>
      </p:sp>
      <p:sp>
        <p:nvSpPr>
          <p:cNvPr id="3" name="Marcador de contenido 2">
            <a:extLst>
              <a:ext uri="{FF2B5EF4-FFF2-40B4-BE49-F238E27FC236}">
                <a16:creationId xmlns:a16="http://schemas.microsoft.com/office/drawing/2014/main" id="{3CA0AE83-3A05-4921-BEA6-1627B2B0DFE3}"/>
              </a:ext>
            </a:extLst>
          </p:cNvPr>
          <p:cNvSpPr>
            <a:spLocks noGrp="1"/>
          </p:cNvSpPr>
          <p:nvPr>
            <p:ph idx="1"/>
          </p:nvPr>
        </p:nvSpPr>
        <p:spPr>
          <a:xfrm>
            <a:off x="677334" y="1277471"/>
            <a:ext cx="8596668" cy="4763891"/>
          </a:xfrm>
        </p:spPr>
        <p:txBody>
          <a:bodyPr/>
          <a:lstStyle/>
          <a:p>
            <a:pPr marL="0" indent="0">
              <a:buNone/>
            </a:pPr>
            <a:r>
              <a:rPr lang="es-ES" sz="2000" dirty="0">
                <a:latin typeface="Arial Narrow" panose="020B0606020202030204" pitchFamily="34" charset="0"/>
              </a:rPr>
              <a:t>Logre gestionar calentadores solares y tinacos a menor precio generando un subsidio de un 5% de mi parte en apoyo a la economía de la ciudadanía. </a:t>
            </a:r>
          </a:p>
          <a:p>
            <a:pPr marL="0" indent="0">
              <a:buNone/>
            </a:pPr>
            <a:endParaRPr lang="es-ES" dirty="0"/>
          </a:p>
        </p:txBody>
      </p:sp>
      <p:pic>
        <p:nvPicPr>
          <p:cNvPr id="4" name="Imagen 3">
            <a:extLst>
              <a:ext uri="{FF2B5EF4-FFF2-40B4-BE49-F238E27FC236}">
                <a16:creationId xmlns:a16="http://schemas.microsoft.com/office/drawing/2014/main" id="{2AF6514E-42DF-455F-A03B-DD61BCAB10BC}"/>
              </a:ext>
            </a:extLst>
          </p:cNvPr>
          <p:cNvPicPr>
            <a:picLocks noChangeAspect="1"/>
          </p:cNvPicPr>
          <p:nvPr/>
        </p:nvPicPr>
        <p:blipFill>
          <a:blip r:embed="rId2"/>
          <a:stretch>
            <a:fillRect/>
          </a:stretch>
        </p:blipFill>
        <p:spPr>
          <a:xfrm>
            <a:off x="8291223" y="1906815"/>
            <a:ext cx="3163483" cy="4655349"/>
          </a:xfrm>
          <a:prstGeom prst="rect">
            <a:avLst/>
          </a:prstGeom>
        </p:spPr>
      </p:pic>
      <p:pic>
        <p:nvPicPr>
          <p:cNvPr id="5" name="Imagen 4">
            <a:extLst>
              <a:ext uri="{FF2B5EF4-FFF2-40B4-BE49-F238E27FC236}">
                <a16:creationId xmlns:a16="http://schemas.microsoft.com/office/drawing/2014/main" id="{8B343329-8242-4662-840D-E7A20B520BC9}"/>
              </a:ext>
            </a:extLst>
          </p:cNvPr>
          <p:cNvPicPr>
            <a:picLocks noChangeAspect="1"/>
          </p:cNvPicPr>
          <p:nvPr/>
        </p:nvPicPr>
        <p:blipFill>
          <a:blip r:embed="rId3"/>
          <a:stretch>
            <a:fillRect/>
          </a:stretch>
        </p:blipFill>
        <p:spPr>
          <a:xfrm>
            <a:off x="4397187" y="1906816"/>
            <a:ext cx="3678891" cy="4655349"/>
          </a:xfrm>
          <a:prstGeom prst="rect">
            <a:avLst/>
          </a:prstGeom>
        </p:spPr>
      </p:pic>
      <p:pic>
        <p:nvPicPr>
          <p:cNvPr id="6" name="Imagen 5">
            <a:extLst>
              <a:ext uri="{FF2B5EF4-FFF2-40B4-BE49-F238E27FC236}">
                <a16:creationId xmlns:a16="http://schemas.microsoft.com/office/drawing/2014/main" id="{C040A750-6213-4059-B847-8296CA716371}"/>
              </a:ext>
            </a:extLst>
          </p:cNvPr>
          <p:cNvPicPr>
            <a:picLocks noChangeAspect="1"/>
          </p:cNvPicPr>
          <p:nvPr/>
        </p:nvPicPr>
        <p:blipFill>
          <a:blip r:embed="rId4"/>
          <a:stretch>
            <a:fillRect/>
          </a:stretch>
        </p:blipFill>
        <p:spPr>
          <a:xfrm>
            <a:off x="677334" y="1945342"/>
            <a:ext cx="3383056" cy="4510741"/>
          </a:xfrm>
          <a:prstGeom prst="rect">
            <a:avLst/>
          </a:prstGeom>
        </p:spPr>
      </p:pic>
    </p:spTree>
    <p:extLst>
      <p:ext uri="{BB962C8B-B14F-4D97-AF65-F5344CB8AC3E}">
        <p14:creationId xmlns:p14="http://schemas.microsoft.com/office/powerpoint/2010/main" val="482579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Gestión y apoyo social </a:t>
            </a:r>
          </a:p>
        </p:txBody>
      </p:sp>
      <p:sp>
        <p:nvSpPr>
          <p:cNvPr id="3" name="Marcador de contenido 2"/>
          <p:cNvSpPr>
            <a:spLocks noGrp="1"/>
          </p:cNvSpPr>
          <p:nvPr>
            <p:ph idx="1"/>
          </p:nvPr>
        </p:nvSpPr>
        <p:spPr>
          <a:xfrm>
            <a:off x="677334" y="1257301"/>
            <a:ext cx="8596668" cy="4784062"/>
          </a:xfrm>
        </p:spPr>
        <p:txBody>
          <a:bodyPr/>
          <a:lstStyle/>
          <a:p>
            <a:pPr marL="0" indent="0">
              <a:buNone/>
            </a:pPr>
            <a:r>
              <a:rPr lang="es-MX" sz="2400" dirty="0">
                <a:latin typeface="Arial Narrow" panose="020B0606020202030204" pitchFamily="34" charset="0"/>
              </a:rPr>
              <a:t>Apoyo económico para el evento religioso que se celebra el día 15 de mayo con motivo de la festividad de” San Isidro Labrador "en la  comunidad de José Ma. Morelos.</a:t>
            </a:r>
          </a:p>
          <a:p>
            <a:endParaRPr lang="es-MX" dirty="0"/>
          </a:p>
          <a:p>
            <a:endParaRPr lang="es-MX" dirty="0"/>
          </a:p>
          <a:p>
            <a:endParaRPr lang="es-MX" dirty="0"/>
          </a:p>
          <a:p>
            <a:endParaRPr lang="es-MX" dirty="0"/>
          </a:p>
          <a:p>
            <a:endParaRPr lang="es-MX" dirty="0"/>
          </a:p>
          <a:p>
            <a:endParaRPr lang="es-MX" dirty="0"/>
          </a:p>
          <a:p>
            <a:endParaRPr lang="es-MX" dirty="0"/>
          </a:p>
        </p:txBody>
      </p:sp>
      <p:pic>
        <p:nvPicPr>
          <p:cNvPr id="7" name="Imagen 6">
            <a:extLst>
              <a:ext uri="{FF2B5EF4-FFF2-40B4-BE49-F238E27FC236}">
                <a16:creationId xmlns:a16="http://schemas.microsoft.com/office/drawing/2014/main" id="{B3A9B4A9-D789-4037-BD31-5A7B102C0C30}"/>
              </a:ext>
            </a:extLst>
          </p:cNvPr>
          <p:cNvPicPr>
            <a:picLocks noChangeAspect="1"/>
          </p:cNvPicPr>
          <p:nvPr/>
        </p:nvPicPr>
        <p:blipFill>
          <a:blip r:embed="rId2"/>
          <a:stretch>
            <a:fillRect/>
          </a:stretch>
        </p:blipFill>
        <p:spPr>
          <a:xfrm>
            <a:off x="181718" y="2453905"/>
            <a:ext cx="5914282" cy="4209542"/>
          </a:xfrm>
          <a:prstGeom prst="rect">
            <a:avLst/>
          </a:prstGeom>
        </p:spPr>
      </p:pic>
      <p:pic>
        <p:nvPicPr>
          <p:cNvPr id="9" name="Imagen 8">
            <a:extLst>
              <a:ext uri="{FF2B5EF4-FFF2-40B4-BE49-F238E27FC236}">
                <a16:creationId xmlns:a16="http://schemas.microsoft.com/office/drawing/2014/main" id="{9527B8C8-2351-4E4E-9088-E02AA9717A98}"/>
              </a:ext>
            </a:extLst>
          </p:cNvPr>
          <p:cNvPicPr>
            <a:picLocks noChangeAspect="1"/>
          </p:cNvPicPr>
          <p:nvPr/>
        </p:nvPicPr>
        <p:blipFill rotWithShape="1">
          <a:blip r:embed="rId3"/>
          <a:srcRect l="-672" t="17719" r="672" b="14907"/>
          <a:stretch/>
        </p:blipFill>
        <p:spPr>
          <a:xfrm>
            <a:off x="6591616" y="2272485"/>
            <a:ext cx="4393082" cy="4416579"/>
          </a:xfrm>
          <a:prstGeom prst="rect">
            <a:avLst/>
          </a:prstGeom>
        </p:spPr>
      </p:pic>
    </p:spTree>
    <p:extLst>
      <p:ext uri="{BB962C8B-B14F-4D97-AF65-F5344CB8AC3E}">
        <p14:creationId xmlns:p14="http://schemas.microsoft.com/office/powerpoint/2010/main" val="428434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0603" y="575977"/>
            <a:ext cx="9505977" cy="970450"/>
          </a:xfrm>
        </p:spPr>
        <p:txBody>
          <a:bodyPr/>
          <a:lstStyle/>
          <a:p>
            <a:r>
              <a:rPr lang="es-MX" sz="2400" b="1" dirty="0"/>
              <a:t>Comisión de Asentamientos Humanos, Desarrollo Urbano </a:t>
            </a:r>
            <a:br>
              <a:rPr lang="es-MX" sz="2400" b="1" dirty="0"/>
            </a:br>
            <a:r>
              <a:rPr lang="es-MX" sz="2400" b="1" dirty="0"/>
              <a:t>Y Ordenamiento Territorial</a:t>
            </a:r>
          </a:p>
        </p:txBody>
      </p:sp>
      <p:sp>
        <p:nvSpPr>
          <p:cNvPr id="3" name="Marcador de contenido 2"/>
          <p:cNvSpPr>
            <a:spLocks noGrp="1"/>
          </p:cNvSpPr>
          <p:nvPr>
            <p:ph idx="1"/>
          </p:nvPr>
        </p:nvSpPr>
        <p:spPr>
          <a:xfrm>
            <a:off x="320603" y="1546427"/>
            <a:ext cx="9007868" cy="4326339"/>
          </a:xfrm>
        </p:spPr>
        <p:txBody>
          <a:bodyPr>
            <a:normAutofit fontScale="92500" lnSpcReduction="20000"/>
          </a:bodyPr>
          <a:lstStyle/>
          <a:p>
            <a:pPr marL="0" indent="0" algn="just">
              <a:buNone/>
            </a:pPr>
            <a:r>
              <a:rPr lang="es-MX" sz="3200" dirty="0">
                <a:latin typeface="Arial Narrow" panose="020B0606020202030204" pitchFamily="34" charset="0"/>
              </a:rPr>
              <a:t>En la comisión  de Asentamientos Humanos, Desarrollo Urbano y Ordenamiento Territorial en México la Ley General de Asentamientos Humanos, Ordenamiento Territorial y Desarrollo Urbano fija las normas básicas e instrumentos de gestión para ordenar el uso del territorio y los Asentamientos Humanos en el país.</a:t>
            </a:r>
          </a:p>
          <a:p>
            <a:pPr marL="0" indent="0" algn="just">
              <a:buNone/>
            </a:pPr>
            <a:r>
              <a:rPr lang="es-MX" sz="3200" dirty="0">
                <a:latin typeface="Arial Narrow" panose="020B0606020202030204" pitchFamily="34" charset="0"/>
              </a:rPr>
              <a:t>Establecer las políticas, criterios, normas y lineamentos  en materia de reservas territoriales regularización de la tenencia de la tierra e incorporación de suelo al desarrollo urbano de acuerdo con los programas de desarrollo urbano y ordenamiento territorial.</a:t>
            </a:r>
          </a:p>
          <a:p>
            <a:pPr marL="0" indent="0" algn="just">
              <a:buNone/>
            </a:pPr>
            <a:endParaRPr lang="es-MX" sz="3200" dirty="0">
              <a:latin typeface="Arial Narrow" panose="020B0606020202030204" pitchFamily="34" charset="0"/>
            </a:endParaRPr>
          </a:p>
          <a:p>
            <a:pPr marL="0" indent="0">
              <a:buNone/>
            </a:pPr>
            <a:endParaRPr lang="es-MX" sz="2800" dirty="0">
              <a:latin typeface="Arial Narrow" panose="020B0606020202030204" pitchFamily="34" charset="0"/>
            </a:endParaRPr>
          </a:p>
          <a:p>
            <a:pPr marL="0" indent="0">
              <a:buNone/>
            </a:pPr>
            <a:endParaRPr lang="es-MX" sz="1400" dirty="0"/>
          </a:p>
          <a:p>
            <a:pPr marL="0" indent="0">
              <a:buNone/>
            </a:pPr>
            <a:endParaRPr lang="es-MX" sz="1400" dirty="0"/>
          </a:p>
        </p:txBody>
      </p:sp>
    </p:spTree>
    <p:extLst>
      <p:ext uri="{BB962C8B-B14F-4D97-AF65-F5344CB8AC3E}">
        <p14:creationId xmlns:p14="http://schemas.microsoft.com/office/powerpoint/2010/main" val="83348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595" y="460067"/>
            <a:ext cx="9169013" cy="970450"/>
          </a:xfrm>
        </p:spPr>
        <p:txBody>
          <a:bodyPr/>
          <a:lstStyle/>
          <a:p>
            <a:pPr algn="just"/>
            <a:r>
              <a:rPr lang="es-MX" sz="2400" b="1" dirty="0"/>
              <a:t>Comisión de Asentamientos Humanos, Desarrollo Urbano </a:t>
            </a:r>
            <a:br>
              <a:rPr lang="es-MX" sz="2400" b="1" dirty="0"/>
            </a:br>
            <a:r>
              <a:rPr lang="es-MX" sz="2400" b="1" dirty="0"/>
              <a:t>Y Ordenamiento Territorial</a:t>
            </a:r>
          </a:p>
        </p:txBody>
      </p:sp>
      <p:sp>
        <p:nvSpPr>
          <p:cNvPr id="3" name="Marcador de contenido 2"/>
          <p:cNvSpPr>
            <a:spLocks noGrp="1"/>
          </p:cNvSpPr>
          <p:nvPr>
            <p:ph idx="1"/>
          </p:nvPr>
        </p:nvSpPr>
        <p:spPr>
          <a:xfrm>
            <a:off x="736986" y="1430517"/>
            <a:ext cx="9169013" cy="4967416"/>
          </a:xfrm>
        </p:spPr>
        <p:txBody>
          <a:bodyPr>
            <a:normAutofit/>
          </a:bodyPr>
          <a:lstStyle/>
          <a:p>
            <a:pPr marL="0" indent="0">
              <a:buNone/>
            </a:pPr>
            <a:r>
              <a:rPr lang="es-MX" sz="2400" dirty="0">
                <a:latin typeface="Agency FB" panose="020B0503020202020204" pitchFamily="34" charset="0"/>
              </a:rPr>
              <a:t>Se dictamino referente al acuerdo económico mediante  el cual se exhorta a los Ayuntamientos a denominar la nomenclatura de una calle con el nombre de una niña adolescente o mujer, merecedora del reconocimiento del publico, el cual mediante varias mesas de trabajo se dictamino, que</a:t>
            </a:r>
            <a:r>
              <a:rPr lang="es-ES" sz="2400" dirty="0">
                <a:latin typeface="Agency FB" panose="020B0503020202020204" pitchFamily="34" charset="0"/>
              </a:rPr>
              <a:t> la colonia Ampliación de la cabecera Municipal de Emiliano Zapata una de sus calles lleve el nombre de “Guadalupe García Flores” boxeadora profesional orgullosamente nativa de nuestro Municipio. </a:t>
            </a:r>
            <a:endParaRPr lang="es-MX" sz="2400" dirty="0">
              <a:latin typeface="Agency FB" panose="020B0503020202020204" pitchFamily="34" charset="0"/>
            </a:endParaRPr>
          </a:p>
        </p:txBody>
      </p:sp>
      <p:pic>
        <p:nvPicPr>
          <p:cNvPr id="6" name="Imagen 5">
            <a:extLst>
              <a:ext uri="{FF2B5EF4-FFF2-40B4-BE49-F238E27FC236}">
                <a16:creationId xmlns:a16="http://schemas.microsoft.com/office/drawing/2014/main" id="{59F70700-A198-47A9-B630-5D675AD9A79D}"/>
              </a:ext>
            </a:extLst>
          </p:cNvPr>
          <p:cNvPicPr>
            <a:picLocks noChangeAspect="1"/>
          </p:cNvPicPr>
          <p:nvPr/>
        </p:nvPicPr>
        <p:blipFill>
          <a:blip r:embed="rId2"/>
          <a:stretch>
            <a:fillRect/>
          </a:stretch>
        </p:blipFill>
        <p:spPr>
          <a:xfrm>
            <a:off x="2914650" y="3714750"/>
            <a:ext cx="6362700" cy="2952750"/>
          </a:xfrm>
          <a:prstGeom prst="rect">
            <a:avLst/>
          </a:prstGeom>
        </p:spPr>
      </p:pic>
    </p:spTree>
    <p:extLst>
      <p:ext uri="{BB962C8B-B14F-4D97-AF65-F5344CB8AC3E}">
        <p14:creationId xmlns:p14="http://schemas.microsoft.com/office/powerpoint/2010/main" val="353389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b="1" dirty="0"/>
              <a:t>Comisión de Asentamientos Humanos, Desarrollo Urbano </a:t>
            </a:r>
            <a:br>
              <a:rPr lang="es-MX" sz="2400" b="1" dirty="0"/>
            </a:br>
            <a:r>
              <a:rPr lang="es-MX" sz="2400" b="1" dirty="0"/>
              <a:t>Y Ordenamiento Territorial</a:t>
            </a:r>
            <a:endParaRPr lang="es-MX" sz="3600" b="1" dirty="0"/>
          </a:p>
        </p:txBody>
      </p:sp>
      <p:sp>
        <p:nvSpPr>
          <p:cNvPr id="3" name="Marcador de contenido 2"/>
          <p:cNvSpPr>
            <a:spLocks noGrp="1"/>
          </p:cNvSpPr>
          <p:nvPr>
            <p:ph idx="1"/>
          </p:nvPr>
        </p:nvSpPr>
        <p:spPr>
          <a:xfrm>
            <a:off x="677334" y="1428751"/>
            <a:ext cx="8596668" cy="4612612"/>
          </a:xfrm>
        </p:spPr>
        <p:txBody>
          <a:bodyPr/>
          <a:lstStyle/>
          <a:p>
            <a:pPr marL="0" indent="0">
              <a:buNone/>
            </a:pPr>
            <a:r>
              <a:rPr lang="es-ES" sz="2400" dirty="0">
                <a:latin typeface="Arial Narrow" panose="020B0606020202030204" pitchFamily="34" charset="0"/>
              </a:rPr>
              <a:t>Se autoriza “la condonación del 100% para obtención de cuenta predial, avalúo catastral y traslado de dominio.” </a:t>
            </a:r>
          </a:p>
          <a:p>
            <a:pPr marL="0" indent="0">
              <a:buNone/>
            </a:pPr>
            <a:r>
              <a:rPr lang="es-ES" sz="2400" dirty="0">
                <a:latin typeface="Arial Narrow" panose="020B0606020202030204" pitchFamily="34" charset="0"/>
              </a:rPr>
              <a:t>Conscientes de que la recaudación es un pilar indispensable para el buen funcionamiento del municipio, se hace la invitación para que los dueños de predios que ya se encuentran registrados y presentan algún adeudo, se pongan al corriente en todos de predial, agua, drenaje y alcantarillado.</a:t>
            </a:r>
          </a:p>
          <a:p>
            <a:pPr marL="0" indent="0">
              <a:buNone/>
            </a:pPr>
            <a:r>
              <a:rPr lang="es-ES" sz="2400" b="1" dirty="0">
                <a:latin typeface="Arial Narrow" panose="020B0606020202030204" pitchFamily="34" charset="0"/>
              </a:rPr>
              <a:t>El total de lotes son 115 dentro de la colonia Rafael Franco.</a:t>
            </a:r>
          </a:p>
          <a:p>
            <a:pPr marL="0" indent="0">
              <a:buNone/>
            </a:pPr>
            <a:endParaRPr lang="es-MX" dirty="0"/>
          </a:p>
        </p:txBody>
      </p:sp>
      <p:pic>
        <p:nvPicPr>
          <p:cNvPr id="4" name="Imagen 3">
            <a:extLst>
              <a:ext uri="{FF2B5EF4-FFF2-40B4-BE49-F238E27FC236}">
                <a16:creationId xmlns:a16="http://schemas.microsoft.com/office/drawing/2014/main" id="{B1978ADD-DDF3-494D-8A1B-99D5E6F63079}"/>
              </a:ext>
            </a:extLst>
          </p:cNvPr>
          <p:cNvPicPr>
            <a:picLocks noChangeAspect="1"/>
          </p:cNvPicPr>
          <p:nvPr/>
        </p:nvPicPr>
        <p:blipFill>
          <a:blip r:embed="rId2"/>
          <a:stretch>
            <a:fillRect/>
          </a:stretch>
        </p:blipFill>
        <p:spPr>
          <a:xfrm>
            <a:off x="7897091" y="3903272"/>
            <a:ext cx="4072989" cy="2868238"/>
          </a:xfrm>
          <a:prstGeom prst="rect">
            <a:avLst/>
          </a:prstGeom>
        </p:spPr>
      </p:pic>
    </p:spTree>
    <p:extLst>
      <p:ext uri="{BB962C8B-B14F-4D97-AF65-F5344CB8AC3E}">
        <p14:creationId xmlns:p14="http://schemas.microsoft.com/office/powerpoint/2010/main" val="22086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Comisión de Adultos Mayores</a:t>
            </a:r>
          </a:p>
        </p:txBody>
      </p:sp>
      <p:sp>
        <p:nvSpPr>
          <p:cNvPr id="3" name="Marcador de contenido 2"/>
          <p:cNvSpPr>
            <a:spLocks noGrp="1"/>
          </p:cNvSpPr>
          <p:nvPr>
            <p:ph idx="1"/>
          </p:nvPr>
        </p:nvSpPr>
        <p:spPr>
          <a:xfrm>
            <a:off x="677334" y="1413165"/>
            <a:ext cx="8596668" cy="4628198"/>
          </a:xfrm>
        </p:spPr>
        <p:txBody>
          <a:bodyPr/>
          <a:lstStyle/>
          <a:p>
            <a:pPr marL="0" indent="0" algn="just">
              <a:buNone/>
            </a:pPr>
            <a:r>
              <a:rPr lang="es-MX" sz="3600" dirty="0">
                <a:latin typeface="Arial Narrow" panose="020B0606020202030204" pitchFamily="34" charset="0"/>
              </a:rPr>
              <a:t>Garantizar la inclusión en adultos mayores en todos los sectores productivos y sociales del Municipio, ampliar la cobertura de apoyo a las personas mayores de 60 años así mismo dar seguimiento a todos los programas de beneficio en la actualidad de igual manera supervisar a nuestros adultos en plenitud en eventos sociales y cívicos.</a:t>
            </a:r>
          </a:p>
          <a:p>
            <a:endParaRPr lang="es-MX" sz="3600" dirty="0"/>
          </a:p>
          <a:p>
            <a:endParaRPr lang="es-MX" dirty="0"/>
          </a:p>
          <a:p>
            <a:endParaRPr lang="es-MX" dirty="0"/>
          </a:p>
        </p:txBody>
      </p:sp>
      <p:pic>
        <p:nvPicPr>
          <p:cNvPr id="4" name="Imagen 3"/>
          <p:cNvPicPr>
            <a:picLocks noChangeAspect="1"/>
          </p:cNvPicPr>
          <p:nvPr/>
        </p:nvPicPr>
        <p:blipFill>
          <a:blip r:embed="rId2"/>
          <a:stretch>
            <a:fillRect/>
          </a:stretch>
        </p:blipFill>
        <p:spPr>
          <a:xfrm>
            <a:off x="9395579" y="86490"/>
            <a:ext cx="1694835" cy="1694835"/>
          </a:xfrm>
          <a:prstGeom prst="rect">
            <a:avLst/>
          </a:prstGeom>
        </p:spPr>
      </p:pic>
    </p:spTree>
    <p:extLst>
      <p:ext uri="{BB962C8B-B14F-4D97-AF65-F5344CB8AC3E}">
        <p14:creationId xmlns:p14="http://schemas.microsoft.com/office/powerpoint/2010/main" val="87610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Comisión de Adultos Mayores</a:t>
            </a:r>
          </a:p>
        </p:txBody>
      </p:sp>
      <p:sp>
        <p:nvSpPr>
          <p:cNvPr id="3" name="Marcador de contenido 2"/>
          <p:cNvSpPr>
            <a:spLocks noGrp="1"/>
          </p:cNvSpPr>
          <p:nvPr>
            <p:ph idx="1"/>
          </p:nvPr>
        </p:nvSpPr>
        <p:spPr>
          <a:xfrm>
            <a:off x="677334" y="1350819"/>
            <a:ext cx="8596668" cy="4690544"/>
          </a:xfrm>
        </p:spPr>
        <p:txBody>
          <a:bodyPr/>
          <a:lstStyle/>
          <a:p>
            <a:pPr marL="0" indent="0">
              <a:buNone/>
            </a:pPr>
            <a:r>
              <a:rPr lang="es-MX" dirty="0">
                <a:latin typeface="Arial Narrow" panose="020B0606020202030204" pitchFamily="34" charset="0"/>
              </a:rPr>
              <a:t>Como presidente de la comisión de Adultos Mayores se gestiono una excursión a la playa para todos los integrantes de las casas de la tercera edad de todo el municipio con el fin de incentivarlos para que sigan asistiendo a participar en los diferentes programas que hay para ellos.</a:t>
            </a:r>
          </a:p>
          <a:p>
            <a:pPr marL="0" indent="0">
              <a:buNone/>
            </a:pPr>
            <a:endParaRPr lang="es-MX" dirty="0">
              <a:latin typeface="Arial Narrow" panose="020B0606020202030204" pitchFamily="34" charset="0"/>
            </a:endParaRPr>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endParaRPr lang="es-MX" dirty="0"/>
          </a:p>
        </p:txBody>
      </p:sp>
      <p:pic>
        <p:nvPicPr>
          <p:cNvPr id="5" name="Imagen 4">
            <a:extLst>
              <a:ext uri="{FF2B5EF4-FFF2-40B4-BE49-F238E27FC236}">
                <a16:creationId xmlns:a16="http://schemas.microsoft.com/office/drawing/2014/main" id="{D68F7242-7EB2-4E56-99CC-E5755C5721CA}"/>
              </a:ext>
            </a:extLst>
          </p:cNvPr>
          <p:cNvPicPr>
            <a:picLocks noChangeAspect="1"/>
          </p:cNvPicPr>
          <p:nvPr/>
        </p:nvPicPr>
        <p:blipFill>
          <a:blip r:embed="rId2"/>
          <a:stretch>
            <a:fillRect/>
          </a:stretch>
        </p:blipFill>
        <p:spPr>
          <a:xfrm>
            <a:off x="8116839" y="2092039"/>
            <a:ext cx="3397827" cy="4690543"/>
          </a:xfrm>
          <a:prstGeom prst="rect">
            <a:avLst/>
          </a:prstGeom>
        </p:spPr>
      </p:pic>
      <p:pic>
        <p:nvPicPr>
          <p:cNvPr id="9" name="Imagen 8">
            <a:extLst>
              <a:ext uri="{FF2B5EF4-FFF2-40B4-BE49-F238E27FC236}">
                <a16:creationId xmlns:a16="http://schemas.microsoft.com/office/drawing/2014/main" id="{16218D8D-519B-4588-9D54-A92A57BDD389}"/>
              </a:ext>
            </a:extLst>
          </p:cNvPr>
          <p:cNvPicPr>
            <a:picLocks noChangeAspect="1"/>
          </p:cNvPicPr>
          <p:nvPr/>
        </p:nvPicPr>
        <p:blipFill>
          <a:blip r:embed="rId3"/>
          <a:stretch>
            <a:fillRect/>
          </a:stretch>
        </p:blipFill>
        <p:spPr>
          <a:xfrm>
            <a:off x="1782908" y="2434561"/>
            <a:ext cx="5581841" cy="4186381"/>
          </a:xfrm>
          <a:prstGeom prst="rect">
            <a:avLst/>
          </a:prstGeom>
        </p:spPr>
      </p:pic>
    </p:spTree>
    <p:extLst>
      <p:ext uri="{BB962C8B-B14F-4D97-AF65-F5344CB8AC3E}">
        <p14:creationId xmlns:p14="http://schemas.microsoft.com/office/powerpoint/2010/main" val="3645971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0cbedfb4-0bf9-45a1-b279-7cd0995f144e"/>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s-MX" dirty="0"/>
              <a:t>Comisión de Adultos Mayores</a:t>
            </a:r>
          </a:p>
        </p:txBody>
      </p:sp>
      <p:sp>
        <p:nvSpPr>
          <p:cNvPr id="3" name="Marcador de contenido 2"/>
          <p:cNvSpPr>
            <a:spLocks noGrp="1"/>
          </p:cNvSpPr>
          <p:nvPr>
            <p:ph idx="1"/>
          </p:nvPr>
        </p:nvSpPr>
        <p:spPr>
          <a:xfrm>
            <a:off x="677333" y="1344706"/>
            <a:ext cx="9569325" cy="5661211"/>
          </a:xfrm>
        </p:spPr>
        <p:txBody>
          <a:bodyPr/>
          <a:lstStyle/>
          <a:p>
            <a:pPr marL="0" indent="0">
              <a:buNone/>
            </a:pPr>
            <a:r>
              <a:rPr lang="es-MX" sz="2000" dirty="0">
                <a:latin typeface="Arial Narrow" panose="020B0606020202030204" pitchFamily="34" charset="0"/>
              </a:rPr>
              <a:t>Apoyo económico para el festejo del día de las madres en la casa de la tercera edad “JOVENES DE AYER HOY Y SIEMPRE” de la localidad de José Ma. Morelos.</a:t>
            </a:r>
          </a:p>
          <a:p>
            <a:endParaRPr lang="es-MX" dirty="0"/>
          </a:p>
          <a:p>
            <a:endParaRPr lang="es-MX" dirty="0"/>
          </a:p>
          <a:p>
            <a:endParaRPr lang="es-MX" dirty="0"/>
          </a:p>
          <a:p>
            <a:endParaRPr lang="es-MX" dirty="0"/>
          </a:p>
          <a:p>
            <a:endParaRPr lang="es-MX" dirty="0"/>
          </a:p>
        </p:txBody>
      </p:sp>
      <p:pic>
        <p:nvPicPr>
          <p:cNvPr id="2" name="Imagen 1">
            <a:extLst>
              <a:ext uri="{FF2B5EF4-FFF2-40B4-BE49-F238E27FC236}">
                <a16:creationId xmlns:a16="http://schemas.microsoft.com/office/drawing/2014/main" id="{3816EAF4-EA6B-4E52-8AC6-0408C23B1903}"/>
              </a:ext>
            </a:extLst>
          </p:cNvPr>
          <p:cNvPicPr>
            <a:picLocks noChangeAspect="1"/>
          </p:cNvPicPr>
          <p:nvPr/>
        </p:nvPicPr>
        <p:blipFill>
          <a:blip r:embed="rId2"/>
          <a:stretch>
            <a:fillRect/>
          </a:stretch>
        </p:blipFill>
        <p:spPr>
          <a:xfrm>
            <a:off x="8253133" y="1711511"/>
            <a:ext cx="3695700" cy="4927600"/>
          </a:xfrm>
          <a:prstGeom prst="rect">
            <a:avLst/>
          </a:prstGeom>
        </p:spPr>
      </p:pic>
      <p:pic>
        <p:nvPicPr>
          <p:cNvPr id="8" name="Imagen 7">
            <a:extLst>
              <a:ext uri="{FF2B5EF4-FFF2-40B4-BE49-F238E27FC236}">
                <a16:creationId xmlns:a16="http://schemas.microsoft.com/office/drawing/2014/main" id="{B59C6059-C759-421B-900C-B68ECED5548D}"/>
              </a:ext>
            </a:extLst>
          </p:cNvPr>
          <p:cNvPicPr>
            <a:picLocks noChangeAspect="1"/>
          </p:cNvPicPr>
          <p:nvPr/>
        </p:nvPicPr>
        <p:blipFill>
          <a:blip r:embed="rId3"/>
          <a:stretch>
            <a:fillRect/>
          </a:stretch>
        </p:blipFill>
        <p:spPr>
          <a:xfrm>
            <a:off x="4235823" y="2030505"/>
            <a:ext cx="3450291" cy="4739341"/>
          </a:xfrm>
          <a:prstGeom prst="rect">
            <a:avLst/>
          </a:prstGeom>
        </p:spPr>
      </p:pic>
      <p:pic>
        <p:nvPicPr>
          <p:cNvPr id="9" name="Imagen 8">
            <a:extLst>
              <a:ext uri="{FF2B5EF4-FFF2-40B4-BE49-F238E27FC236}">
                <a16:creationId xmlns:a16="http://schemas.microsoft.com/office/drawing/2014/main" id="{7958DE3A-E93B-4C88-A919-36F00EA62B19}"/>
              </a:ext>
            </a:extLst>
          </p:cNvPr>
          <p:cNvPicPr>
            <a:picLocks noChangeAspect="1"/>
          </p:cNvPicPr>
          <p:nvPr/>
        </p:nvPicPr>
        <p:blipFill>
          <a:blip r:embed="rId4"/>
          <a:stretch>
            <a:fillRect/>
          </a:stretch>
        </p:blipFill>
        <p:spPr>
          <a:xfrm>
            <a:off x="309283" y="2030506"/>
            <a:ext cx="3629585" cy="4739341"/>
          </a:xfrm>
          <a:prstGeom prst="rect">
            <a:avLst/>
          </a:prstGeom>
        </p:spPr>
      </p:pic>
    </p:spTree>
    <p:extLst>
      <p:ext uri="{BB962C8B-B14F-4D97-AF65-F5344CB8AC3E}">
        <p14:creationId xmlns:p14="http://schemas.microsoft.com/office/powerpoint/2010/main" val="2310006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Contenido</a:t>
            </a:r>
          </a:p>
        </p:txBody>
      </p:sp>
      <p:sp>
        <p:nvSpPr>
          <p:cNvPr id="3" name="Marcador de contenido 2"/>
          <p:cNvSpPr>
            <a:spLocks noGrp="1"/>
          </p:cNvSpPr>
          <p:nvPr>
            <p:ph idx="1"/>
          </p:nvPr>
        </p:nvSpPr>
        <p:spPr>
          <a:xfrm>
            <a:off x="677334" y="1333501"/>
            <a:ext cx="8596668" cy="4707862"/>
          </a:xfrm>
        </p:spPr>
        <p:txBody>
          <a:bodyPr/>
          <a:lstStyle/>
          <a:p>
            <a:r>
              <a:rPr lang="es-MX" sz="2800" dirty="0">
                <a:latin typeface="Arial Narrow" panose="020B0606020202030204" pitchFamily="34" charset="0"/>
              </a:rPr>
              <a:t>Fundamento legal del presente informe</a:t>
            </a:r>
          </a:p>
          <a:p>
            <a:r>
              <a:rPr lang="es-MX" sz="2800" dirty="0">
                <a:latin typeface="Arial Narrow" panose="020B0606020202030204" pitchFamily="34" charset="0"/>
              </a:rPr>
              <a:t>Introducción</a:t>
            </a:r>
          </a:p>
          <a:p>
            <a:r>
              <a:rPr lang="es-MX" sz="2800" dirty="0">
                <a:latin typeface="Arial Narrow" panose="020B0606020202030204" pitchFamily="34" charset="0"/>
              </a:rPr>
              <a:t>Gestión y apoyo social</a:t>
            </a:r>
          </a:p>
          <a:p>
            <a:r>
              <a:rPr lang="es-MX" sz="2800" dirty="0">
                <a:latin typeface="Arial Narrow" panose="020B0606020202030204" pitchFamily="34" charset="0"/>
              </a:rPr>
              <a:t>Comisión de Asentamientos Humanos, Desarrollo Urbano </a:t>
            </a:r>
          </a:p>
          <a:p>
            <a:pPr marL="0" indent="0">
              <a:buNone/>
            </a:pPr>
            <a:r>
              <a:rPr lang="es-MX" sz="2800" dirty="0">
                <a:latin typeface="Arial Narrow" panose="020B0606020202030204" pitchFamily="34" charset="0"/>
              </a:rPr>
              <a:t>Y Ordenamiento Territorial</a:t>
            </a:r>
          </a:p>
          <a:p>
            <a:r>
              <a:rPr lang="es-MX" sz="2800" dirty="0">
                <a:latin typeface="Arial Narrow" panose="020B0606020202030204" pitchFamily="34" charset="0"/>
              </a:rPr>
              <a:t>Comisión de Adultos Mayores</a:t>
            </a:r>
          </a:p>
          <a:p>
            <a:r>
              <a:rPr lang="es-MX" sz="2800" dirty="0">
                <a:latin typeface="Arial Narrow" panose="020B0606020202030204" pitchFamily="34" charset="0"/>
              </a:rPr>
              <a:t>Eventos </a:t>
            </a:r>
          </a:p>
          <a:p>
            <a:endParaRPr lang="es-MX" dirty="0"/>
          </a:p>
        </p:txBody>
      </p:sp>
      <p:pic>
        <p:nvPicPr>
          <p:cNvPr id="4" name="Imagen 3"/>
          <p:cNvPicPr>
            <a:picLocks noChangeAspect="1"/>
          </p:cNvPicPr>
          <p:nvPr/>
        </p:nvPicPr>
        <p:blipFill>
          <a:blip r:embed="rId2"/>
          <a:stretch>
            <a:fillRect/>
          </a:stretch>
        </p:blipFill>
        <p:spPr>
          <a:xfrm>
            <a:off x="6096000" y="3740745"/>
            <a:ext cx="3095387" cy="2713280"/>
          </a:xfrm>
          <a:prstGeom prst="rect">
            <a:avLst/>
          </a:prstGeom>
        </p:spPr>
      </p:pic>
    </p:spTree>
    <p:extLst>
      <p:ext uri="{BB962C8B-B14F-4D97-AF65-F5344CB8AC3E}">
        <p14:creationId xmlns:p14="http://schemas.microsoft.com/office/powerpoint/2010/main" val="2179667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4CB06A-3B6F-4C28-B0C5-6A74655BC10C}"/>
              </a:ext>
            </a:extLst>
          </p:cNvPr>
          <p:cNvSpPr>
            <a:spLocks noGrp="1"/>
          </p:cNvSpPr>
          <p:nvPr>
            <p:ph type="title"/>
          </p:nvPr>
        </p:nvSpPr>
        <p:spPr>
          <a:xfrm>
            <a:off x="677334" y="609600"/>
            <a:ext cx="8596668" cy="936812"/>
          </a:xfrm>
        </p:spPr>
        <p:txBody>
          <a:bodyPr/>
          <a:lstStyle/>
          <a:p>
            <a:r>
              <a:rPr lang="es-ES" dirty="0"/>
              <a:t>Comisión de Adultos Mayores</a:t>
            </a:r>
          </a:p>
        </p:txBody>
      </p:sp>
      <p:sp>
        <p:nvSpPr>
          <p:cNvPr id="3" name="Marcador de contenido 2">
            <a:extLst>
              <a:ext uri="{FF2B5EF4-FFF2-40B4-BE49-F238E27FC236}">
                <a16:creationId xmlns:a16="http://schemas.microsoft.com/office/drawing/2014/main" id="{7D178BCB-FBC2-486C-8939-23D9F23C05C9}"/>
              </a:ext>
            </a:extLst>
          </p:cNvPr>
          <p:cNvSpPr>
            <a:spLocks noGrp="1"/>
          </p:cNvSpPr>
          <p:nvPr>
            <p:ph idx="1"/>
          </p:nvPr>
        </p:nvSpPr>
        <p:spPr>
          <a:xfrm>
            <a:off x="677334" y="1277471"/>
            <a:ext cx="8596668" cy="4763891"/>
          </a:xfrm>
        </p:spPr>
        <p:txBody>
          <a:bodyPr/>
          <a:lstStyle/>
          <a:p>
            <a:pPr marL="0" indent="0">
              <a:buNone/>
            </a:pPr>
            <a:r>
              <a:rPr lang="es-ES" sz="2000" dirty="0">
                <a:latin typeface="Arial Narrow" panose="020B0606020202030204" pitchFamily="34" charset="0"/>
              </a:rPr>
              <a:t>Apoyo con marimba para su tarde mexicana en la casa de la tercera edad “JOVENES DE AYER HOY Y SIEMPRE” de la localidad de José Ma. Morelos.</a:t>
            </a:r>
          </a:p>
          <a:p>
            <a:pPr marL="0" indent="0">
              <a:buNone/>
            </a:pPr>
            <a:endParaRPr lang="es-ES" dirty="0"/>
          </a:p>
          <a:p>
            <a:pPr marL="0" indent="0">
              <a:buNone/>
            </a:pPr>
            <a:endParaRPr lang="es-ES" dirty="0"/>
          </a:p>
        </p:txBody>
      </p:sp>
      <p:pic>
        <p:nvPicPr>
          <p:cNvPr id="4" name="Imagen 3">
            <a:extLst>
              <a:ext uri="{FF2B5EF4-FFF2-40B4-BE49-F238E27FC236}">
                <a16:creationId xmlns:a16="http://schemas.microsoft.com/office/drawing/2014/main" id="{73B7E784-E993-4EEF-B698-72B4E4F3B521}"/>
              </a:ext>
            </a:extLst>
          </p:cNvPr>
          <p:cNvPicPr>
            <a:picLocks noChangeAspect="1"/>
          </p:cNvPicPr>
          <p:nvPr/>
        </p:nvPicPr>
        <p:blipFill rotWithShape="1">
          <a:blip r:embed="rId2"/>
          <a:srcRect b="21823"/>
          <a:stretch/>
        </p:blipFill>
        <p:spPr>
          <a:xfrm>
            <a:off x="1324792" y="2270553"/>
            <a:ext cx="3650876" cy="4224376"/>
          </a:xfrm>
          <a:prstGeom prst="rect">
            <a:avLst/>
          </a:prstGeom>
        </p:spPr>
      </p:pic>
      <p:pic>
        <p:nvPicPr>
          <p:cNvPr id="5" name="Imagen 4">
            <a:extLst>
              <a:ext uri="{FF2B5EF4-FFF2-40B4-BE49-F238E27FC236}">
                <a16:creationId xmlns:a16="http://schemas.microsoft.com/office/drawing/2014/main" id="{8D9F66CF-C6DA-4261-97F8-52B8DE52172E}"/>
              </a:ext>
            </a:extLst>
          </p:cNvPr>
          <p:cNvPicPr>
            <a:picLocks noChangeAspect="1"/>
          </p:cNvPicPr>
          <p:nvPr/>
        </p:nvPicPr>
        <p:blipFill>
          <a:blip r:embed="rId3"/>
          <a:stretch>
            <a:fillRect/>
          </a:stretch>
        </p:blipFill>
        <p:spPr>
          <a:xfrm>
            <a:off x="6735340" y="1637392"/>
            <a:ext cx="3758532" cy="5071841"/>
          </a:xfrm>
          <a:prstGeom prst="rect">
            <a:avLst/>
          </a:prstGeom>
        </p:spPr>
      </p:pic>
    </p:spTree>
    <p:extLst>
      <p:ext uri="{BB962C8B-B14F-4D97-AF65-F5344CB8AC3E}">
        <p14:creationId xmlns:p14="http://schemas.microsoft.com/office/powerpoint/2010/main" val="1130587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91C2A28A-1CCD-4C15-9AF4-63652F9A9A63}"/>
              </a:ext>
            </a:extLst>
          </p:cNvPr>
          <p:cNvSpPr>
            <a:spLocks noGrp="1"/>
          </p:cNvSpPr>
          <p:nvPr>
            <p:ph type="title"/>
          </p:nvPr>
        </p:nvSpPr>
        <p:spPr>
          <a:xfrm>
            <a:off x="677334" y="609600"/>
            <a:ext cx="1968884" cy="1320800"/>
          </a:xfrm>
        </p:spPr>
        <p:txBody>
          <a:bodyPr/>
          <a:lstStyle/>
          <a:p>
            <a:r>
              <a:rPr lang="es-ES" b="1" dirty="0"/>
              <a:t>Eventos </a:t>
            </a:r>
          </a:p>
        </p:txBody>
      </p:sp>
      <p:pic>
        <p:nvPicPr>
          <p:cNvPr id="9" name="Imagen 8">
            <a:extLst>
              <a:ext uri="{FF2B5EF4-FFF2-40B4-BE49-F238E27FC236}">
                <a16:creationId xmlns:a16="http://schemas.microsoft.com/office/drawing/2014/main" id="{779D6125-0189-4B3B-9958-D26E24B4185C}"/>
              </a:ext>
            </a:extLst>
          </p:cNvPr>
          <p:cNvPicPr>
            <a:picLocks noChangeAspect="1"/>
          </p:cNvPicPr>
          <p:nvPr/>
        </p:nvPicPr>
        <p:blipFill>
          <a:blip r:embed="rId2"/>
          <a:stretch>
            <a:fillRect/>
          </a:stretch>
        </p:blipFill>
        <p:spPr>
          <a:xfrm rot="16200000">
            <a:off x="7991181" y="-764328"/>
            <a:ext cx="2996724" cy="4743450"/>
          </a:xfrm>
          <a:prstGeom prst="rect">
            <a:avLst/>
          </a:prstGeom>
        </p:spPr>
      </p:pic>
      <p:pic>
        <p:nvPicPr>
          <p:cNvPr id="10" name="Imagen 9">
            <a:extLst>
              <a:ext uri="{FF2B5EF4-FFF2-40B4-BE49-F238E27FC236}">
                <a16:creationId xmlns:a16="http://schemas.microsoft.com/office/drawing/2014/main" id="{9732717C-86B4-4B77-A06F-0616503DC36F}"/>
              </a:ext>
            </a:extLst>
          </p:cNvPr>
          <p:cNvPicPr>
            <a:picLocks noChangeAspect="1"/>
          </p:cNvPicPr>
          <p:nvPr/>
        </p:nvPicPr>
        <p:blipFill>
          <a:blip r:embed="rId3"/>
          <a:stretch>
            <a:fillRect/>
          </a:stretch>
        </p:blipFill>
        <p:spPr>
          <a:xfrm>
            <a:off x="7274111" y="3320802"/>
            <a:ext cx="4743450" cy="3157359"/>
          </a:xfrm>
          <a:prstGeom prst="rect">
            <a:avLst/>
          </a:prstGeom>
        </p:spPr>
      </p:pic>
      <p:pic>
        <p:nvPicPr>
          <p:cNvPr id="15" name="Imagen 14">
            <a:extLst>
              <a:ext uri="{FF2B5EF4-FFF2-40B4-BE49-F238E27FC236}">
                <a16:creationId xmlns:a16="http://schemas.microsoft.com/office/drawing/2014/main" id="{FC07A1C2-E262-4592-902F-33DEB308D6B8}"/>
              </a:ext>
            </a:extLst>
          </p:cNvPr>
          <p:cNvPicPr>
            <a:picLocks noChangeAspect="1"/>
          </p:cNvPicPr>
          <p:nvPr/>
        </p:nvPicPr>
        <p:blipFill>
          <a:blip r:embed="rId4"/>
          <a:stretch>
            <a:fillRect/>
          </a:stretch>
        </p:blipFill>
        <p:spPr>
          <a:xfrm>
            <a:off x="3120467" y="622966"/>
            <a:ext cx="3594846" cy="5855195"/>
          </a:xfrm>
          <a:prstGeom prst="rect">
            <a:avLst/>
          </a:prstGeom>
        </p:spPr>
      </p:pic>
    </p:spTree>
    <p:extLst>
      <p:ext uri="{BB962C8B-B14F-4D97-AF65-F5344CB8AC3E}">
        <p14:creationId xmlns:p14="http://schemas.microsoft.com/office/powerpoint/2010/main" val="55961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246BEE-EC1D-48F2-8D28-FA789682A0B1}"/>
              </a:ext>
            </a:extLst>
          </p:cNvPr>
          <p:cNvSpPr>
            <a:spLocks noGrp="1"/>
          </p:cNvSpPr>
          <p:nvPr>
            <p:ph type="title"/>
          </p:nvPr>
        </p:nvSpPr>
        <p:spPr>
          <a:xfrm>
            <a:off x="421342" y="471054"/>
            <a:ext cx="1906222" cy="748553"/>
          </a:xfrm>
        </p:spPr>
        <p:txBody>
          <a:bodyPr/>
          <a:lstStyle/>
          <a:p>
            <a:r>
              <a:rPr lang="es-ES" b="1" dirty="0"/>
              <a:t>Eventos</a:t>
            </a:r>
            <a:r>
              <a:rPr lang="es-ES" dirty="0"/>
              <a:t> </a:t>
            </a:r>
          </a:p>
        </p:txBody>
      </p:sp>
      <p:sp>
        <p:nvSpPr>
          <p:cNvPr id="3" name="AutoShape 2">
            <a:extLst>
              <a:ext uri="{FF2B5EF4-FFF2-40B4-BE49-F238E27FC236}">
                <a16:creationId xmlns:a16="http://schemas.microsoft.com/office/drawing/2014/main" id="{A2455344-ABD1-40D7-A688-792A74C01B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extLst>
              <a:ext uri="{FF2B5EF4-FFF2-40B4-BE49-F238E27FC236}">
                <a16:creationId xmlns:a16="http://schemas.microsoft.com/office/drawing/2014/main" id="{E1B1CE48-5E08-4BCE-B575-89784D375D04}"/>
              </a:ext>
            </a:extLst>
          </p:cNvPr>
          <p:cNvPicPr>
            <a:picLocks noChangeAspect="1"/>
          </p:cNvPicPr>
          <p:nvPr/>
        </p:nvPicPr>
        <p:blipFill>
          <a:blip r:embed="rId2"/>
          <a:stretch>
            <a:fillRect/>
          </a:stretch>
        </p:blipFill>
        <p:spPr>
          <a:xfrm>
            <a:off x="3321423" y="152400"/>
            <a:ext cx="3830919" cy="3276600"/>
          </a:xfrm>
          <a:prstGeom prst="rect">
            <a:avLst/>
          </a:prstGeom>
        </p:spPr>
      </p:pic>
      <p:pic>
        <p:nvPicPr>
          <p:cNvPr id="5" name="Imagen 4">
            <a:extLst>
              <a:ext uri="{FF2B5EF4-FFF2-40B4-BE49-F238E27FC236}">
                <a16:creationId xmlns:a16="http://schemas.microsoft.com/office/drawing/2014/main" id="{0F19B537-B14F-49F3-8C59-92F1B2990B1E}"/>
              </a:ext>
            </a:extLst>
          </p:cNvPr>
          <p:cNvPicPr>
            <a:picLocks noChangeAspect="1"/>
          </p:cNvPicPr>
          <p:nvPr/>
        </p:nvPicPr>
        <p:blipFill>
          <a:blip r:embed="rId3"/>
          <a:stretch>
            <a:fillRect/>
          </a:stretch>
        </p:blipFill>
        <p:spPr>
          <a:xfrm>
            <a:off x="7401858" y="152400"/>
            <a:ext cx="4368800" cy="3276600"/>
          </a:xfrm>
          <a:prstGeom prst="rect">
            <a:avLst/>
          </a:prstGeom>
        </p:spPr>
      </p:pic>
      <p:pic>
        <p:nvPicPr>
          <p:cNvPr id="6" name="Imagen 5">
            <a:extLst>
              <a:ext uri="{FF2B5EF4-FFF2-40B4-BE49-F238E27FC236}">
                <a16:creationId xmlns:a16="http://schemas.microsoft.com/office/drawing/2014/main" id="{FB1AAF61-708C-4135-8D15-A7221620325A}"/>
              </a:ext>
            </a:extLst>
          </p:cNvPr>
          <p:cNvPicPr>
            <a:picLocks noChangeAspect="1"/>
          </p:cNvPicPr>
          <p:nvPr/>
        </p:nvPicPr>
        <p:blipFill>
          <a:blip r:embed="rId4"/>
          <a:stretch>
            <a:fillRect/>
          </a:stretch>
        </p:blipFill>
        <p:spPr>
          <a:xfrm>
            <a:off x="7519893" y="3606053"/>
            <a:ext cx="4132729" cy="3099547"/>
          </a:xfrm>
          <a:prstGeom prst="rect">
            <a:avLst/>
          </a:prstGeom>
        </p:spPr>
      </p:pic>
      <p:pic>
        <p:nvPicPr>
          <p:cNvPr id="7" name="Imagen 6">
            <a:extLst>
              <a:ext uri="{FF2B5EF4-FFF2-40B4-BE49-F238E27FC236}">
                <a16:creationId xmlns:a16="http://schemas.microsoft.com/office/drawing/2014/main" id="{AA260339-EBBD-43D8-A18C-4B84CDA1C04B}"/>
              </a:ext>
            </a:extLst>
          </p:cNvPr>
          <p:cNvPicPr>
            <a:picLocks noChangeAspect="1"/>
          </p:cNvPicPr>
          <p:nvPr/>
        </p:nvPicPr>
        <p:blipFill>
          <a:blip r:embed="rId5"/>
          <a:stretch>
            <a:fillRect/>
          </a:stretch>
        </p:blipFill>
        <p:spPr>
          <a:xfrm>
            <a:off x="977651" y="3606053"/>
            <a:ext cx="6297207" cy="3035673"/>
          </a:xfrm>
          <a:prstGeom prst="rect">
            <a:avLst/>
          </a:prstGeom>
        </p:spPr>
      </p:pic>
    </p:spTree>
    <p:extLst>
      <p:ext uri="{BB962C8B-B14F-4D97-AF65-F5344CB8AC3E}">
        <p14:creationId xmlns:p14="http://schemas.microsoft.com/office/powerpoint/2010/main" val="286508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561B0-62CA-4406-BBA6-41CA4A8224BF}"/>
              </a:ext>
            </a:extLst>
          </p:cNvPr>
          <p:cNvSpPr>
            <a:spLocks noGrp="1"/>
          </p:cNvSpPr>
          <p:nvPr>
            <p:ph type="title"/>
          </p:nvPr>
        </p:nvSpPr>
        <p:spPr>
          <a:xfrm>
            <a:off x="677334" y="609600"/>
            <a:ext cx="8596668" cy="748553"/>
          </a:xfrm>
        </p:spPr>
        <p:txBody>
          <a:bodyPr/>
          <a:lstStyle/>
          <a:p>
            <a:r>
              <a:rPr lang="es-ES" b="1" dirty="0"/>
              <a:t>Eventos</a:t>
            </a:r>
            <a:r>
              <a:rPr lang="es-ES" dirty="0"/>
              <a:t> </a:t>
            </a:r>
          </a:p>
        </p:txBody>
      </p:sp>
      <p:pic>
        <p:nvPicPr>
          <p:cNvPr id="3" name="Imagen 2">
            <a:extLst>
              <a:ext uri="{FF2B5EF4-FFF2-40B4-BE49-F238E27FC236}">
                <a16:creationId xmlns:a16="http://schemas.microsoft.com/office/drawing/2014/main" id="{F1ACB333-7FB9-45A9-B74A-8543FF7322B8}"/>
              </a:ext>
            </a:extLst>
          </p:cNvPr>
          <p:cNvPicPr>
            <a:picLocks noChangeAspect="1"/>
          </p:cNvPicPr>
          <p:nvPr/>
        </p:nvPicPr>
        <p:blipFill>
          <a:blip r:embed="rId2"/>
          <a:stretch>
            <a:fillRect/>
          </a:stretch>
        </p:blipFill>
        <p:spPr>
          <a:xfrm>
            <a:off x="6883787" y="242047"/>
            <a:ext cx="4780430" cy="3186953"/>
          </a:xfrm>
          <a:prstGeom prst="rect">
            <a:avLst/>
          </a:prstGeom>
        </p:spPr>
      </p:pic>
      <p:pic>
        <p:nvPicPr>
          <p:cNvPr id="4" name="Imagen 3">
            <a:extLst>
              <a:ext uri="{FF2B5EF4-FFF2-40B4-BE49-F238E27FC236}">
                <a16:creationId xmlns:a16="http://schemas.microsoft.com/office/drawing/2014/main" id="{7E5FD9CC-7516-4F21-B6B2-6109E923FEEA}"/>
              </a:ext>
            </a:extLst>
          </p:cNvPr>
          <p:cNvPicPr>
            <a:picLocks noChangeAspect="1"/>
          </p:cNvPicPr>
          <p:nvPr/>
        </p:nvPicPr>
        <p:blipFill>
          <a:blip r:embed="rId3"/>
          <a:stretch>
            <a:fillRect/>
          </a:stretch>
        </p:blipFill>
        <p:spPr>
          <a:xfrm>
            <a:off x="6883788" y="3486150"/>
            <a:ext cx="4780430" cy="3129803"/>
          </a:xfrm>
          <a:prstGeom prst="rect">
            <a:avLst/>
          </a:prstGeom>
        </p:spPr>
      </p:pic>
      <p:pic>
        <p:nvPicPr>
          <p:cNvPr id="5" name="Imagen 4">
            <a:extLst>
              <a:ext uri="{FF2B5EF4-FFF2-40B4-BE49-F238E27FC236}">
                <a16:creationId xmlns:a16="http://schemas.microsoft.com/office/drawing/2014/main" id="{095BF1F0-2800-451F-B81A-FE0347C76FBA}"/>
              </a:ext>
            </a:extLst>
          </p:cNvPr>
          <p:cNvPicPr>
            <a:picLocks noChangeAspect="1"/>
          </p:cNvPicPr>
          <p:nvPr/>
        </p:nvPicPr>
        <p:blipFill rotWithShape="1">
          <a:blip r:embed="rId4"/>
          <a:srcRect b="36420"/>
          <a:stretch/>
        </p:blipFill>
        <p:spPr>
          <a:xfrm>
            <a:off x="3361765" y="242047"/>
            <a:ext cx="3217465" cy="3693459"/>
          </a:xfrm>
          <a:prstGeom prst="rect">
            <a:avLst/>
          </a:prstGeom>
        </p:spPr>
      </p:pic>
      <p:pic>
        <p:nvPicPr>
          <p:cNvPr id="6" name="Imagen 5">
            <a:extLst>
              <a:ext uri="{FF2B5EF4-FFF2-40B4-BE49-F238E27FC236}">
                <a16:creationId xmlns:a16="http://schemas.microsoft.com/office/drawing/2014/main" id="{30B4AE9D-6A46-451E-ACF1-1BFF682AC1EA}"/>
              </a:ext>
            </a:extLst>
          </p:cNvPr>
          <p:cNvPicPr>
            <a:picLocks noChangeAspect="1"/>
          </p:cNvPicPr>
          <p:nvPr/>
        </p:nvPicPr>
        <p:blipFill>
          <a:blip r:embed="rId5"/>
          <a:stretch>
            <a:fillRect/>
          </a:stretch>
        </p:blipFill>
        <p:spPr>
          <a:xfrm>
            <a:off x="2083734" y="4030756"/>
            <a:ext cx="4012266" cy="2674844"/>
          </a:xfrm>
          <a:prstGeom prst="rect">
            <a:avLst/>
          </a:prstGeom>
        </p:spPr>
      </p:pic>
    </p:spTree>
    <p:extLst>
      <p:ext uri="{BB962C8B-B14F-4D97-AF65-F5344CB8AC3E}">
        <p14:creationId xmlns:p14="http://schemas.microsoft.com/office/powerpoint/2010/main" val="372053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Cuarto Informe de Actividades  </a:t>
            </a:r>
          </a:p>
        </p:txBody>
      </p:sp>
      <p:sp>
        <p:nvSpPr>
          <p:cNvPr id="3" name="Marcador de contenido 2"/>
          <p:cNvSpPr>
            <a:spLocks noGrp="1"/>
          </p:cNvSpPr>
          <p:nvPr>
            <p:ph idx="1"/>
          </p:nvPr>
        </p:nvSpPr>
        <p:spPr>
          <a:xfrm>
            <a:off x="537882" y="1333500"/>
            <a:ext cx="9196668" cy="5524499"/>
          </a:xfrm>
        </p:spPr>
        <p:txBody>
          <a:bodyPr/>
          <a:lstStyle/>
          <a:p>
            <a:pPr marL="0" indent="0" algn="just">
              <a:buNone/>
            </a:pPr>
            <a:r>
              <a:rPr lang="es-ES" sz="2000" b="1" dirty="0">
                <a:latin typeface="Arial Narrow" panose="020B0606020202030204" pitchFamily="34" charset="0"/>
              </a:rPr>
              <a:t>Con fecha de 21 de agosto del 2024, y fundamento en el artículo 69 X Bis, de la Ley Orgánica Municipal del Estado de Hidalgo, rindo mi cuarto informe de actividades anuales como regidora del H. Ayuntamiento del Municipio del Emiliano Zapata Estado de Hidalgo.</a:t>
            </a:r>
            <a:endParaRPr lang="es-MX" sz="2000" b="1" dirty="0">
              <a:latin typeface="Arial Narrow" panose="020B0606020202030204" pitchFamily="34" charset="0"/>
            </a:endParaRPr>
          </a:p>
          <a:p>
            <a:pPr marL="0" indent="0">
              <a:buNone/>
            </a:pPr>
            <a:endParaRPr lang="es-MX" dirty="0"/>
          </a:p>
          <a:p>
            <a:pPr marL="0" indent="0">
              <a:buNone/>
            </a:pPr>
            <a:endParaRPr lang="es-MX" dirty="0"/>
          </a:p>
          <a:p>
            <a:pPr marL="0" indent="0">
              <a:buNone/>
            </a:pPr>
            <a:endParaRPr lang="es-MX" dirty="0"/>
          </a:p>
        </p:txBody>
      </p:sp>
      <p:pic>
        <p:nvPicPr>
          <p:cNvPr id="4" name="Imagen 3">
            <a:extLst>
              <a:ext uri="{FF2B5EF4-FFF2-40B4-BE49-F238E27FC236}">
                <a16:creationId xmlns:a16="http://schemas.microsoft.com/office/drawing/2014/main" id="{608034FB-9116-4017-8F02-AADB7D742955}"/>
              </a:ext>
            </a:extLst>
          </p:cNvPr>
          <p:cNvPicPr>
            <a:picLocks noChangeAspect="1"/>
          </p:cNvPicPr>
          <p:nvPr/>
        </p:nvPicPr>
        <p:blipFill>
          <a:blip r:embed="rId2"/>
          <a:stretch>
            <a:fillRect/>
          </a:stretch>
        </p:blipFill>
        <p:spPr>
          <a:xfrm>
            <a:off x="2762250" y="2457450"/>
            <a:ext cx="6667500" cy="4241800"/>
          </a:xfrm>
          <a:prstGeom prst="rect">
            <a:avLst/>
          </a:prstGeom>
        </p:spPr>
      </p:pic>
    </p:spTree>
    <p:extLst>
      <p:ext uri="{BB962C8B-B14F-4D97-AF65-F5344CB8AC3E}">
        <p14:creationId xmlns:p14="http://schemas.microsoft.com/office/powerpoint/2010/main" val="1640529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Introducción </a:t>
            </a:r>
          </a:p>
        </p:txBody>
      </p:sp>
      <p:sp>
        <p:nvSpPr>
          <p:cNvPr id="5" name="Marcador de contenido 4"/>
          <p:cNvSpPr>
            <a:spLocks noGrp="1"/>
          </p:cNvSpPr>
          <p:nvPr>
            <p:ph idx="1"/>
          </p:nvPr>
        </p:nvSpPr>
        <p:spPr>
          <a:xfrm>
            <a:off x="677334" y="1619250"/>
            <a:ext cx="8596668" cy="4629149"/>
          </a:xfrm>
          <a:ln>
            <a:solidFill>
              <a:schemeClr val="tx1">
                <a:lumMod val="95000"/>
              </a:schemeClr>
            </a:solidFill>
          </a:ln>
        </p:spPr>
        <p:txBody>
          <a:bodyPr>
            <a:normAutofit/>
          </a:bodyPr>
          <a:lstStyle/>
          <a:p>
            <a:r>
              <a:rPr lang="es-MX" sz="2400" dirty="0">
                <a:latin typeface="Arial Narrow" panose="020B0606020202030204" pitchFamily="34" charset="0"/>
              </a:rPr>
              <a:t>Desde que inicie como regidora dejé muy en claro que mi postura seria proactiva  por lo que he brindado mi apoyo al presidente municipal y a mis compañeros regidores y a todos los que conformamos este gobierno, con la única finalidad de tener una sola visión ” construir una nueva era ” en nuestro bello municipio.</a:t>
            </a:r>
          </a:p>
          <a:p>
            <a:r>
              <a:rPr lang="es-MX" sz="2400" dirty="0">
                <a:latin typeface="Arial Narrow" panose="020B0606020202030204" pitchFamily="34" charset="0"/>
              </a:rPr>
              <a:t>Desde mi posición vigile que las acciones realizadas por nuestro presidente municipal y todos los que formamos parte del ayuntamiento cumplieran a cabalidad con la encomienda que el pueblo nos confirió: trabajar para tener un mejor municipio para que los resultados sean satisfactorios.</a:t>
            </a:r>
          </a:p>
        </p:txBody>
      </p:sp>
      <p:pic>
        <p:nvPicPr>
          <p:cNvPr id="6" name="Imagen 5"/>
          <p:cNvPicPr>
            <a:picLocks noChangeAspect="1"/>
          </p:cNvPicPr>
          <p:nvPr/>
        </p:nvPicPr>
        <p:blipFill>
          <a:blip r:embed="rId2"/>
          <a:stretch>
            <a:fillRect/>
          </a:stretch>
        </p:blipFill>
        <p:spPr>
          <a:xfrm>
            <a:off x="8796795" y="103201"/>
            <a:ext cx="3101548" cy="1827199"/>
          </a:xfrm>
          <a:prstGeom prst="rect">
            <a:avLst/>
          </a:prstGeom>
        </p:spPr>
      </p:pic>
      <p:sp>
        <p:nvSpPr>
          <p:cNvPr id="3" name="AutoShape 2">
            <a:extLst>
              <a:ext uri="{FF2B5EF4-FFF2-40B4-BE49-F238E27FC236}">
                <a16:creationId xmlns:a16="http://schemas.microsoft.com/office/drawing/2014/main" id="{6ECCAEE0-96C0-4BBA-ACB6-F25E6EFF80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4">
            <a:extLst>
              <a:ext uri="{FF2B5EF4-FFF2-40B4-BE49-F238E27FC236}">
                <a16:creationId xmlns:a16="http://schemas.microsoft.com/office/drawing/2014/main" id="{7F60CF4B-DB03-4B68-AA44-1D17F258EB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51998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Gestión y apoyo social</a:t>
            </a:r>
          </a:p>
        </p:txBody>
      </p:sp>
      <p:sp>
        <p:nvSpPr>
          <p:cNvPr id="3" name="Marcador de contenido 2"/>
          <p:cNvSpPr>
            <a:spLocks noGrp="1"/>
          </p:cNvSpPr>
          <p:nvPr>
            <p:ph idx="1"/>
          </p:nvPr>
        </p:nvSpPr>
        <p:spPr>
          <a:xfrm>
            <a:off x="818712" y="1295401"/>
            <a:ext cx="8877738" cy="4873580"/>
          </a:xfrm>
        </p:spPr>
        <p:txBody>
          <a:bodyPr>
            <a:normAutofit/>
          </a:bodyPr>
          <a:lstStyle/>
          <a:p>
            <a:pPr marL="0" indent="0" algn="just">
              <a:buNone/>
            </a:pPr>
            <a:r>
              <a:rPr lang="es-MX" sz="3600" dirty="0">
                <a:latin typeface="Arial Narrow" panose="020B0606020202030204" pitchFamily="34" charset="0"/>
              </a:rPr>
              <a:t>Una de las principales funciones de los regidores es servir de enlace entre la administración pública y los ciudadanos que buscan soluciones a los problemas que le aquejan, motivo por el cual  estas son mis gestiones como parte de mis obligaciones.</a:t>
            </a:r>
          </a:p>
          <a:p>
            <a:pPr marL="0" indent="0" algn="just">
              <a:buNone/>
            </a:pPr>
            <a:r>
              <a:rPr lang="es-MX" sz="2800" dirty="0"/>
              <a:t> </a:t>
            </a:r>
          </a:p>
          <a:p>
            <a:pPr marL="0" indent="0">
              <a:buNone/>
            </a:pPr>
            <a:endParaRPr lang="es-MX" dirty="0"/>
          </a:p>
          <a:p>
            <a:pPr marL="0" indent="0">
              <a:buNone/>
            </a:pPr>
            <a:endParaRPr lang="es-MX" dirty="0"/>
          </a:p>
          <a:p>
            <a:pPr marL="0" indent="0">
              <a:buNone/>
            </a:pPr>
            <a:endParaRPr lang="es-MX" dirty="0"/>
          </a:p>
          <a:p>
            <a:pPr marL="0" indent="0">
              <a:buNone/>
            </a:pPr>
            <a:endParaRPr lang="es-MX" dirty="0"/>
          </a:p>
        </p:txBody>
      </p:sp>
    </p:spTree>
    <p:extLst>
      <p:ext uri="{BB962C8B-B14F-4D97-AF65-F5344CB8AC3E}">
        <p14:creationId xmlns:p14="http://schemas.microsoft.com/office/powerpoint/2010/main" val="82807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Gestión y apoyo social</a:t>
            </a:r>
          </a:p>
        </p:txBody>
      </p:sp>
      <p:sp>
        <p:nvSpPr>
          <p:cNvPr id="3" name="Marcador de contenido 2"/>
          <p:cNvSpPr>
            <a:spLocks noGrp="1"/>
          </p:cNvSpPr>
          <p:nvPr>
            <p:ph idx="1"/>
          </p:nvPr>
        </p:nvSpPr>
        <p:spPr>
          <a:xfrm>
            <a:off x="818712" y="1257300"/>
            <a:ext cx="10554574" cy="3820872"/>
          </a:xfrm>
        </p:spPr>
        <p:txBody>
          <a:bodyPr/>
          <a:lstStyle/>
          <a:p>
            <a:r>
              <a:rPr lang="es-MX" sz="2000" dirty="0">
                <a:latin typeface="Arial Narrow" panose="020B0606020202030204" pitchFamily="34" charset="0"/>
              </a:rPr>
              <a:t>Apoyo económico para la construcción de la barda perimetral de la casa de la tercera edad de la localidad de José Ma. Morelos al C. Pedro Olmedo Torres como parte del comité</a:t>
            </a:r>
            <a:r>
              <a:rPr lang="es-MX" dirty="0"/>
              <a:t>.</a:t>
            </a:r>
          </a:p>
          <a:p>
            <a:endParaRPr lang="es-MX" dirty="0"/>
          </a:p>
          <a:p>
            <a:endParaRPr lang="es-MX" dirty="0"/>
          </a:p>
          <a:p>
            <a:endParaRPr lang="es-MX" dirty="0"/>
          </a:p>
          <a:p>
            <a:endParaRPr lang="es-MX" dirty="0"/>
          </a:p>
          <a:p>
            <a:endParaRPr lang="es-MX" dirty="0"/>
          </a:p>
        </p:txBody>
      </p:sp>
      <p:pic>
        <p:nvPicPr>
          <p:cNvPr id="7" name="Imagen 6">
            <a:extLst>
              <a:ext uri="{FF2B5EF4-FFF2-40B4-BE49-F238E27FC236}">
                <a16:creationId xmlns:a16="http://schemas.microsoft.com/office/drawing/2014/main" id="{4FE11779-8B38-4B75-A62A-687EBA6BAFA6}"/>
              </a:ext>
            </a:extLst>
          </p:cNvPr>
          <p:cNvPicPr>
            <a:picLocks noChangeAspect="1"/>
          </p:cNvPicPr>
          <p:nvPr/>
        </p:nvPicPr>
        <p:blipFill>
          <a:blip r:embed="rId2"/>
          <a:stretch>
            <a:fillRect/>
          </a:stretch>
        </p:blipFill>
        <p:spPr>
          <a:xfrm>
            <a:off x="818712" y="1962150"/>
            <a:ext cx="4038600" cy="4724400"/>
          </a:xfrm>
          <a:prstGeom prst="rect">
            <a:avLst/>
          </a:prstGeom>
        </p:spPr>
      </p:pic>
      <p:pic>
        <p:nvPicPr>
          <p:cNvPr id="8" name="Imagen 7">
            <a:extLst>
              <a:ext uri="{FF2B5EF4-FFF2-40B4-BE49-F238E27FC236}">
                <a16:creationId xmlns:a16="http://schemas.microsoft.com/office/drawing/2014/main" id="{3991ED50-8597-45FC-A857-FEA9AAD76FBA}"/>
              </a:ext>
            </a:extLst>
          </p:cNvPr>
          <p:cNvPicPr>
            <a:picLocks noChangeAspect="1"/>
          </p:cNvPicPr>
          <p:nvPr/>
        </p:nvPicPr>
        <p:blipFill>
          <a:blip r:embed="rId3"/>
          <a:stretch>
            <a:fillRect/>
          </a:stretch>
        </p:blipFill>
        <p:spPr>
          <a:xfrm>
            <a:off x="6095999" y="1962150"/>
            <a:ext cx="3703374" cy="4724400"/>
          </a:xfrm>
          <a:prstGeom prst="rect">
            <a:avLst/>
          </a:prstGeom>
        </p:spPr>
      </p:pic>
    </p:spTree>
    <p:extLst>
      <p:ext uri="{BB962C8B-B14F-4D97-AF65-F5344CB8AC3E}">
        <p14:creationId xmlns:p14="http://schemas.microsoft.com/office/powerpoint/2010/main" val="181936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35565"/>
            <a:ext cx="8596668" cy="1694835"/>
          </a:xfrm>
        </p:spPr>
        <p:txBody>
          <a:bodyPr/>
          <a:lstStyle/>
          <a:p>
            <a:r>
              <a:rPr lang="es-MX" b="1" dirty="0"/>
              <a:t>Gestión y apoyo social</a:t>
            </a:r>
          </a:p>
        </p:txBody>
      </p:sp>
      <p:sp>
        <p:nvSpPr>
          <p:cNvPr id="3" name="Marcador de contenido 2"/>
          <p:cNvSpPr>
            <a:spLocks noGrp="1"/>
          </p:cNvSpPr>
          <p:nvPr>
            <p:ph idx="4294967295"/>
          </p:nvPr>
        </p:nvSpPr>
        <p:spPr>
          <a:xfrm>
            <a:off x="0" y="1028700"/>
            <a:ext cx="9486900" cy="5258043"/>
          </a:xfrm>
        </p:spPr>
        <p:txBody>
          <a:bodyPr/>
          <a:lstStyle/>
          <a:p>
            <a:pPr marL="0" indent="0" algn="just">
              <a:buNone/>
            </a:pPr>
            <a:r>
              <a:rPr lang="es-MX" dirty="0"/>
              <a:t> </a:t>
            </a:r>
            <a:r>
              <a:rPr lang="es-MX" sz="2000" dirty="0">
                <a:latin typeface="Arial Narrow" panose="020B0606020202030204" pitchFamily="34" charset="0"/>
              </a:rPr>
              <a:t>Como parte de mis gestiones se solicito el cambio de luminaria  e instalación de lámparas nuevas      en distintos puntos oscuros de la localidad de José Ma. Morelos.</a:t>
            </a:r>
          </a:p>
          <a:p>
            <a:pPr algn="just"/>
            <a:endParaRPr lang="es-MX" dirty="0"/>
          </a:p>
          <a:p>
            <a:endParaRPr lang="es-MX" dirty="0"/>
          </a:p>
          <a:p>
            <a:endParaRPr lang="es-MX" dirty="0"/>
          </a:p>
          <a:p>
            <a:pPr marL="0" indent="0">
              <a:buNone/>
            </a:pPr>
            <a:endParaRPr lang="es-MX" dirty="0"/>
          </a:p>
        </p:txBody>
      </p:sp>
      <p:pic>
        <p:nvPicPr>
          <p:cNvPr id="8" name="Imagen 7">
            <a:extLst>
              <a:ext uri="{FF2B5EF4-FFF2-40B4-BE49-F238E27FC236}">
                <a16:creationId xmlns:a16="http://schemas.microsoft.com/office/drawing/2014/main" id="{844BD9EF-DBB6-4F1D-803B-99916946ADC6}"/>
              </a:ext>
            </a:extLst>
          </p:cNvPr>
          <p:cNvPicPr>
            <a:picLocks noChangeAspect="1"/>
          </p:cNvPicPr>
          <p:nvPr/>
        </p:nvPicPr>
        <p:blipFill>
          <a:blip r:embed="rId2"/>
          <a:stretch>
            <a:fillRect/>
          </a:stretch>
        </p:blipFill>
        <p:spPr>
          <a:xfrm>
            <a:off x="342900" y="1797908"/>
            <a:ext cx="3457950" cy="4793392"/>
          </a:xfrm>
          <a:prstGeom prst="rect">
            <a:avLst/>
          </a:prstGeom>
        </p:spPr>
      </p:pic>
      <p:pic>
        <p:nvPicPr>
          <p:cNvPr id="9" name="Imagen 8">
            <a:extLst>
              <a:ext uri="{FF2B5EF4-FFF2-40B4-BE49-F238E27FC236}">
                <a16:creationId xmlns:a16="http://schemas.microsoft.com/office/drawing/2014/main" id="{90679DFC-94D1-42A0-A1D1-51081746DA81}"/>
              </a:ext>
            </a:extLst>
          </p:cNvPr>
          <p:cNvPicPr>
            <a:picLocks noChangeAspect="1"/>
          </p:cNvPicPr>
          <p:nvPr/>
        </p:nvPicPr>
        <p:blipFill>
          <a:blip r:embed="rId3"/>
          <a:stretch>
            <a:fillRect/>
          </a:stretch>
        </p:blipFill>
        <p:spPr>
          <a:xfrm>
            <a:off x="4478184" y="1797907"/>
            <a:ext cx="2986088" cy="4793391"/>
          </a:xfrm>
          <a:prstGeom prst="rect">
            <a:avLst/>
          </a:prstGeom>
        </p:spPr>
      </p:pic>
      <p:pic>
        <p:nvPicPr>
          <p:cNvPr id="10" name="Imagen 9">
            <a:extLst>
              <a:ext uri="{FF2B5EF4-FFF2-40B4-BE49-F238E27FC236}">
                <a16:creationId xmlns:a16="http://schemas.microsoft.com/office/drawing/2014/main" id="{F32FEF3D-2CA0-4F60-A34D-5D5EE333A468}"/>
              </a:ext>
            </a:extLst>
          </p:cNvPr>
          <p:cNvPicPr>
            <a:picLocks noChangeAspect="1"/>
          </p:cNvPicPr>
          <p:nvPr/>
        </p:nvPicPr>
        <p:blipFill>
          <a:blip r:embed="rId4"/>
          <a:stretch>
            <a:fillRect/>
          </a:stretch>
        </p:blipFill>
        <p:spPr>
          <a:xfrm>
            <a:off x="8194119" y="1797907"/>
            <a:ext cx="2986088" cy="4793391"/>
          </a:xfrm>
          <a:prstGeom prst="rect">
            <a:avLst/>
          </a:prstGeom>
        </p:spPr>
      </p:pic>
    </p:spTree>
    <p:extLst>
      <p:ext uri="{BB962C8B-B14F-4D97-AF65-F5344CB8AC3E}">
        <p14:creationId xmlns:p14="http://schemas.microsoft.com/office/powerpoint/2010/main" val="11156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Gestión y apoyo social</a:t>
            </a:r>
          </a:p>
        </p:txBody>
      </p:sp>
      <p:sp>
        <p:nvSpPr>
          <p:cNvPr id="3" name="Marcador de contenido 2"/>
          <p:cNvSpPr>
            <a:spLocks noGrp="1"/>
          </p:cNvSpPr>
          <p:nvPr>
            <p:ph idx="1"/>
          </p:nvPr>
        </p:nvSpPr>
        <p:spPr>
          <a:xfrm>
            <a:off x="677334" y="1257299"/>
            <a:ext cx="8596668" cy="4784063"/>
          </a:xfrm>
        </p:spPr>
        <p:txBody>
          <a:bodyPr/>
          <a:lstStyle/>
          <a:p>
            <a:pPr marL="0" indent="0" algn="just">
              <a:buNone/>
            </a:pPr>
            <a:r>
              <a:rPr lang="es-MX" sz="2000" dirty="0">
                <a:latin typeface="Arial Narrow" panose="020B0606020202030204" pitchFamily="34" charset="0"/>
              </a:rPr>
              <a:t>Gestione con el Presidente Municipal Lic. Héctor Antonio García Aguilera una excursión como regalo de graduación a los niños de sexto año de la escuela primaria José María Morelos y Pavón</a:t>
            </a:r>
            <a:r>
              <a:rPr lang="es-MX" sz="2000" dirty="0"/>
              <a:t>. </a:t>
            </a:r>
          </a:p>
          <a:p>
            <a:endParaRPr lang="es-MX" dirty="0"/>
          </a:p>
          <a:p>
            <a:endParaRPr lang="es-MX" dirty="0"/>
          </a:p>
          <a:p>
            <a:endParaRPr lang="es-MX" dirty="0"/>
          </a:p>
          <a:p>
            <a:endParaRPr lang="es-MX" dirty="0"/>
          </a:p>
          <a:p>
            <a:endParaRPr lang="es-MX" dirty="0"/>
          </a:p>
          <a:p>
            <a:pPr marL="0" indent="0">
              <a:buNone/>
            </a:pPr>
            <a:endParaRPr lang="es-MX" dirty="0"/>
          </a:p>
          <a:p>
            <a:endParaRPr lang="es-MX" dirty="0"/>
          </a:p>
        </p:txBody>
      </p:sp>
      <p:pic>
        <p:nvPicPr>
          <p:cNvPr id="8" name="Imagen 7">
            <a:extLst>
              <a:ext uri="{FF2B5EF4-FFF2-40B4-BE49-F238E27FC236}">
                <a16:creationId xmlns:a16="http://schemas.microsoft.com/office/drawing/2014/main" id="{394F4EB9-13DF-483A-843C-ACE238B8ADBC}"/>
              </a:ext>
            </a:extLst>
          </p:cNvPr>
          <p:cNvPicPr>
            <a:picLocks noChangeAspect="1"/>
          </p:cNvPicPr>
          <p:nvPr/>
        </p:nvPicPr>
        <p:blipFill>
          <a:blip r:embed="rId2"/>
          <a:stretch>
            <a:fillRect/>
          </a:stretch>
        </p:blipFill>
        <p:spPr>
          <a:xfrm>
            <a:off x="677334" y="2228849"/>
            <a:ext cx="3588048" cy="4460211"/>
          </a:xfrm>
          <a:prstGeom prst="rect">
            <a:avLst/>
          </a:prstGeom>
        </p:spPr>
      </p:pic>
      <p:pic>
        <p:nvPicPr>
          <p:cNvPr id="9" name="Imagen 8">
            <a:extLst>
              <a:ext uri="{FF2B5EF4-FFF2-40B4-BE49-F238E27FC236}">
                <a16:creationId xmlns:a16="http://schemas.microsoft.com/office/drawing/2014/main" id="{F862D3C3-E60B-47AF-8FD9-9C13010D5D0D}"/>
              </a:ext>
            </a:extLst>
          </p:cNvPr>
          <p:cNvPicPr>
            <a:picLocks noChangeAspect="1"/>
          </p:cNvPicPr>
          <p:nvPr/>
        </p:nvPicPr>
        <p:blipFill>
          <a:blip r:embed="rId3"/>
          <a:stretch>
            <a:fillRect/>
          </a:stretch>
        </p:blipFill>
        <p:spPr>
          <a:xfrm>
            <a:off x="4760704" y="2228850"/>
            <a:ext cx="5907295" cy="4267200"/>
          </a:xfrm>
          <a:prstGeom prst="rect">
            <a:avLst/>
          </a:prstGeom>
        </p:spPr>
      </p:pic>
    </p:spTree>
    <p:extLst>
      <p:ext uri="{BB962C8B-B14F-4D97-AF65-F5344CB8AC3E}">
        <p14:creationId xmlns:p14="http://schemas.microsoft.com/office/powerpoint/2010/main" val="1498335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Gestión y apoyo social </a:t>
            </a:r>
          </a:p>
        </p:txBody>
      </p:sp>
      <p:sp>
        <p:nvSpPr>
          <p:cNvPr id="3" name="Marcador de contenido 2"/>
          <p:cNvSpPr>
            <a:spLocks noGrp="1"/>
          </p:cNvSpPr>
          <p:nvPr>
            <p:ph idx="1"/>
          </p:nvPr>
        </p:nvSpPr>
        <p:spPr>
          <a:xfrm>
            <a:off x="818712" y="1122361"/>
            <a:ext cx="8906312" cy="4736438"/>
          </a:xfrm>
        </p:spPr>
        <p:txBody>
          <a:bodyPr/>
          <a:lstStyle/>
          <a:p>
            <a:pPr marL="0" indent="0">
              <a:buNone/>
            </a:pPr>
            <a:r>
              <a:rPr lang="es-MX" sz="2000" dirty="0">
                <a:latin typeface="Arial Narrow" panose="020B0606020202030204" pitchFamily="34" charset="0"/>
              </a:rPr>
              <a:t>Se gestiono con DIF Municipal 10 despensas a personas vulnerables de la localidad de </a:t>
            </a:r>
            <a:r>
              <a:rPr lang="es-MX" sz="2000" dirty="0" err="1">
                <a:latin typeface="Arial Narrow" panose="020B0606020202030204" pitchFamily="34" charset="0"/>
              </a:rPr>
              <a:t>Josè</a:t>
            </a:r>
            <a:r>
              <a:rPr lang="es-MX" sz="2000" dirty="0">
                <a:latin typeface="Arial Narrow" panose="020B0606020202030204" pitchFamily="34" charset="0"/>
              </a:rPr>
              <a:t> Ma. Morelos</a:t>
            </a:r>
            <a:r>
              <a:rPr lang="es-MX" dirty="0">
                <a:latin typeface="Arial Narrow" panose="020B0606020202030204" pitchFamily="34" charset="0"/>
              </a:rPr>
              <a:t>.  </a:t>
            </a:r>
          </a:p>
          <a:p>
            <a:endParaRPr lang="es-MX" dirty="0"/>
          </a:p>
          <a:p>
            <a:endParaRPr lang="es-MX" dirty="0"/>
          </a:p>
          <a:p>
            <a:endParaRPr lang="es-MX" dirty="0"/>
          </a:p>
          <a:p>
            <a:endParaRPr lang="es-MX" dirty="0"/>
          </a:p>
          <a:p>
            <a:endParaRPr lang="es-MX" dirty="0"/>
          </a:p>
        </p:txBody>
      </p:sp>
      <p:pic>
        <p:nvPicPr>
          <p:cNvPr id="6" name="Imagen 5">
            <a:extLst>
              <a:ext uri="{FF2B5EF4-FFF2-40B4-BE49-F238E27FC236}">
                <a16:creationId xmlns:a16="http://schemas.microsoft.com/office/drawing/2014/main" id="{64FBA4F2-90F5-4014-871D-DF114F19F094}"/>
              </a:ext>
            </a:extLst>
          </p:cNvPr>
          <p:cNvPicPr>
            <a:picLocks noChangeAspect="1"/>
          </p:cNvPicPr>
          <p:nvPr/>
        </p:nvPicPr>
        <p:blipFill>
          <a:blip r:embed="rId2"/>
          <a:stretch>
            <a:fillRect/>
          </a:stretch>
        </p:blipFill>
        <p:spPr>
          <a:xfrm>
            <a:off x="1047312" y="1825930"/>
            <a:ext cx="3695700" cy="4736438"/>
          </a:xfrm>
          <a:prstGeom prst="rect">
            <a:avLst/>
          </a:prstGeom>
        </p:spPr>
      </p:pic>
      <p:pic>
        <p:nvPicPr>
          <p:cNvPr id="7" name="Imagen 6">
            <a:extLst>
              <a:ext uri="{FF2B5EF4-FFF2-40B4-BE49-F238E27FC236}">
                <a16:creationId xmlns:a16="http://schemas.microsoft.com/office/drawing/2014/main" id="{271EC28A-BBD0-4223-9BBD-58E9882DACA3}"/>
              </a:ext>
            </a:extLst>
          </p:cNvPr>
          <p:cNvPicPr>
            <a:picLocks noChangeAspect="1"/>
          </p:cNvPicPr>
          <p:nvPr/>
        </p:nvPicPr>
        <p:blipFill>
          <a:blip r:embed="rId3"/>
          <a:stretch>
            <a:fillRect/>
          </a:stretch>
        </p:blipFill>
        <p:spPr>
          <a:xfrm>
            <a:off x="6029324" y="1825930"/>
            <a:ext cx="3695700" cy="4736438"/>
          </a:xfrm>
          <a:prstGeom prst="rect">
            <a:avLst/>
          </a:prstGeom>
        </p:spPr>
      </p:pic>
    </p:spTree>
    <p:extLst>
      <p:ext uri="{BB962C8B-B14F-4D97-AF65-F5344CB8AC3E}">
        <p14:creationId xmlns:p14="http://schemas.microsoft.com/office/powerpoint/2010/main" val="293166408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756</TotalTime>
  <Words>972</Words>
  <Application>Microsoft Office PowerPoint</Application>
  <PresentationFormat>Panorámica</PresentationFormat>
  <Paragraphs>86</Paragraphs>
  <Slides>23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Agency FB</vt:lpstr>
      <vt:lpstr>Arial</vt:lpstr>
      <vt:lpstr>Arial Narrow</vt:lpstr>
      <vt:lpstr>Trebuchet MS</vt:lpstr>
      <vt:lpstr>Wingdings 3</vt:lpstr>
      <vt:lpstr>Faceta</vt:lpstr>
      <vt:lpstr>CUARTO  INFORME DE ACTIVIDADES</vt:lpstr>
      <vt:lpstr>Contenido</vt:lpstr>
      <vt:lpstr>Cuarto Informe de Actividades  </vt:lpstr>
      <vt:lpstr>Introducción </vt:lpstr>
      <vt:lpstr>Gestión y apoyo social</vt:lpstr>
      <vt:lpstr>Gestión y apoyo social</vt:lpstr>
      <vt:lpstr>Gestión y apoyo social</vt:lpstr>
      <vt:lpstr>Gestión y apoyo social</vt:lpstr>
      <vt:lpstr>Gestión y apoyo social </vt:lpstr>
      <vt:lpstr>Gestión y apoyo social</vt:lpstr>
      <vt:lpstr>Gestión y apoyo social</vt:lpstr>
      <vt:lpstr>Gestión y apoyo social </vt:lpstr>
      <vt:lpstr>Gestión y apoyo social </vt:lpstr>
      <vt:lpstr>Comisión de Asentamientos Humanos, Desarrollo Urbano  Y Ordenamiento Territorial</vt:lpstr>
      <vt:lpstr>Comisión de Asentamientos Humanos, Desarrollo Urbano  Y Ordenamiento Territorial</vt:lpstr>
      <vt:lpstr>Comisión de Asentamientos Humanos, Desarrollo Urbano  Y Ordenamiento Territorial</vt:lpstr>
      <vt:lpstr>Comisión de Adultos Mayores</vt:lpstr>
      <vt:lpstr>Comisión de Adultos Mayores</vt:lpstr>
      <vt:lpstr>Comisión de Adultos Mayores</vt:lpstr>
      <vt:lpstr>Comisión de Adultos Mayores</vt:lpstr>
      <vt:lpstr>Eventos </vt:lpstr>
      <vt:lpstr>Eventos </vt:lpstr>
      <vt:lpstr>Eventos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1ER. INFORME DE ACTIVIDADES</dc:title>
  <dc:creator>SONY VAIO</dc:creator>
  <cp:lastModifiedBy>Ayuntamiento</cp:lastModifiedBy>
  <cp:revision>49</cp:revision>
  <dcterms:created xsi:type="dcterms:W3CDTF">2023-08-15T02:27:31Z</dcterms:created>
  <dcterms:modified xsi:type="dcterms:W3CDTF">2024-08-21T08:16:11Z</dcterms:modified>
</cp:coreProperties>
</file>