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57" r:id="rId2"/>
    <p:sldId id="264" r:id="rId3"/>
    <p:sldId id="278" r:id="rId4"/>
    <p:sldId id="279" r:id="rId5"/>
    <p:sldId id="280" r:id="rId6"/>
    <p:sldId id="266" r:id="rId7"/>
    <p:sldId id="283" r:id="rId8"/>
    <p:sldId id="270" r:id="rId9"/>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223C"/>
    <a:srgbClr val="BC955C"/>
    <a:srgbClr val="FFCCCC"/>
    <a:srgbClr val="B51C40"/>
    <a:srgbClr val="C62B4C"/>
    <a:srgbClr val="4472C4"/>
    <a:srgbClr val="0808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Estilo claro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306799F8-075E-4A3A-A7F6-7FBC6576F1A4}" styleName="Estilo temático 2 - Énfasi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B344D84-9AFB-497E-A393-DC336BA19D2E}" styleName="Estilo medio 3 - Énfasi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67" autoAdjust="0"/>
    <p:restoredTop sz="94660"/>
  </p:normalViewPr>
  <p:slideViewPr>
    <p:cSldViewPr snapToGrid="0">
      <p:cViewPr varScale="1">
        <p:scale>
          <a:sx n="72" d="100"/>
          <a:sy n="72" d="100"/>
        </p:scale>
        <p:origin x="588" y="54"/>
      </p:cViewPr>
      <p:guideLst/>
    </p:cSldViewPr>
  </p:slideViewPr>
  <p:notesTextViewPr>
    <p:cViewPr>
      <p:scale>
        <a:sx n="3" d="2"/>
        <a:sy n="3" d="2"/>
      </p:scale>
      <p:origin x="0" y="0"/>
    </p:cViewPr>
  </p:notesTextViewPr>
  <p:notesViewPr>
    <p:cSldViewPr snapToGrid="0">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4CE6964-D23E-4840-875A-58B45E67EB13}" type="datetimeFigureOut">
              <a:rPr lang="es-MX" smtClean="0"/>
              <a:t>27/08/2024</a:t>
            </a:fld>
            <a:endParaRPr lang="es-MX"/>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048F55E-AB11-47C0-B113-2A351AC6686A}" type="slidenum">
              <a:rPr lang="es-MX" smtClean="0"/>
              <a:t>‹Nº›</a:t>
            </a:fld>
            <a:endParaRPr lang="es-MX"/>
          </a:p>
        </p:txBody>
      </p:sp>
    </p:spTree>
    <p:extLst>
      <p:ext uri="{BB962C8B-B14F-4D97-AF65-F5344CB8AC3E}">
        <p14:creationId xmlns:p14="http://schemas.microsoft.com/office/powerpoint/2010/main" val="117546041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MX"/>
          </a:p>
        </p:txBody>
      </p:sp>
      <p:sp>
        <p:nvSpPr>
          <p:cNvPr id="4" name="Marcador de fecha 3"/>
          <p:cNvSpPr>
            <a:spLocks noGrp="1"/>
          </p:cNvSpPr>
          <p:nvPr>
            <p:ph type="dt" sz="half" idx="10"/>
          </p:nvPr>
        </p:nvSpPr>
        <p:spPr/>
        <p:txBody>
          <a:bodyPr/>
          <a:lstStyle/>
          <a:p>
            <a:fld id="{E1A7218B-BFF7-4B6D-A52C-32FEA975D177}" type="datetimeFigureOut">
              <a:rPr lang="es-MX" smtClean="0"/>
              <a:t>27/08/2024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72151BA-08AA-486D-83CB-EFA806E94591}" type="slidenum">
              <a:rPr lang="es-MX" smtClean="0"/>
              <a:t>‹Nº›</a:t>
            </a:fld>
            <a:endParaRPr lang="es-MX"/>
          </a:p>
        </p:txBody>
      </p:sp>
    </p:spTree>
    <p:extLst>
      <p:ext uri="{BB962C8B-B14F-4D97-AF65-F5344CB8AC3E}">
        <p14:creationId xmlns:p14="http://schemas.microsoft.com/office/powerpoint/2010/main" val="2098499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ítulo y texto vertical">
    <p:spTree>
      <p:nvGrpSpPr>
        <p:cNvPr id="1" name=""/>
        <p:cNvGrpSpPr/>
        <p:nvPr/>
      </p:nvGrpSpPr>
      <p:grpSpPr>
        <a:xfrm>
          <a:off x="0" y="0"/>
          <a:ext cx="0" cy="0"/>
          <a:chOff x="0" y="0"/>
          <a:chExt cx="0" cy="0"/>
        </a:xfrm>
      </p:grpSpPr>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E1A7218B-BFF7-4B6D-A52C-32FEA975D177}" type="datetimeFigureOut">
              <a:rPr lang="es-MX" smtClean="0"/>
              <a:t>27/08/2024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72151BA-08AA-486D-83CB-EFA806E94591}" type="slidenum">
              <a:rPr lang="es-MX" smtClean="0"/>
              <a:t>‹Nº›</a:t>
            </a:fld>
            <a:endParaRPr lang="es-MX"/>
          </a:p>
        </p:txBody>
      </p:sp>
    </p:spTree>
    <p:extLst>
      <p:ext uri="{BB962C8B-B14F-4D97-AF65-F5344CB8AC3E}">
        <p14:creationId xmlns:p14="http://schemas.microsoft.com/office/powerpoint/2010/main" val="1053440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E1A7218B-BFF7-4B6D-A52C-32FEA975D177}" type="datetimeFigureOut">
              <a:rPr lang="es-MX" smtClean="0"/>
              <a:t>27/08/2024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72151BA-08AA-486D-83CB-EFA806E94591}" type="slidenum">
              <a:rPr lang="es-MX" smtClean="0"/>
              <a:t>‹Nº›</a:t>
            </a:fld>
            <a:endParaRPr lang="es-MX"/>
          </a:p>
        </p:txBody>
      </p:sp>
      <p:grpSp>
        <p:nvGrpSpPr>
          <p:cNvPr id="7" name="Grupo 6"/>
          <p:cNvGrpSpPr/>
          <p:nvPr userDrawn="1"/>
        </p:nvGrpSpPr>
        <p:grpSpPr>
          <a:xfrm>
            <a:off x="8610600" y="214623"/>
            <a:ext cx="3366169" cy="607243"/>
            <a:chOff x="5714853" y="132981"/>
            <a:chExt cx="4664746" cy="841501"/>
          </a:xfrm>
        </p:grpSpPr>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14853" y="136245"/>
              <a:ext cx="3103363" cy="838237"/>
            </a:xfrm>
            <a:prstGeom prst="rect">
              <a:avLst/>
            </a:prstGeom>
          </p:spPr>
        </p:pic>
        <p:pic>
          <p:nvPicPr>
            <p:cNvPr id="9" name="Imagen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7652" y="132981"/>
              <a:ext cx="1391947" cy="841501"/>
            </a:xfrm>
            <a:prstGeom prst="rect">
              <a:avLst/>
            </a:prstGeom>
          </p:spPr>
        </p:pic>
      </p:grpSp>
    </p:spTree>
    <p:extLst>
      <p:ext uri="{BB962C8B-B14F-4D97-AF65-F5344CB8AC3E}">
        <p14:creationId xmlns:p14="http://schemas.microsoft.com/office/powerpoint/2010/main" val="1244520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E1A7218B-BFF7-4B6D-A52C-32FEA975D177}" type="datetimeFigureOut">
              <a:rPr lang="es-MX" smtClean="0"/>
              <a:t>27/08/2024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72151BA-08AA-486D-83CB-EFA806E94591}" type="slidenum">
              <a:rPr lang="es-MX" smtClean="0"/>
              <a:t>‹Nº›</a:t>
            </a:fld>
            <a:endParaRPr lang="es-MX"/>
          </a:p>
        </p:txBody>
      </p:sp>
    </p:spTree>
    <p:extLst>
      <p:ext uri="{BB962C8B-B14F-4D97-AF65-F5344CB8AC3E}">
        <p14:creationId xmlns:p14="http://schemas.microsoft.com/office/powerpoint/2010/main" val="1659883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E1A7218B-BFF7-4B6D-A52C-32FEA975D177}" type="datetimeFigureOut">
              <a:rPr lang="es-MX" smtClean="0"/>
              <a:t>27/08/2024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572151BA-08AA-486D-83CB-EFA806E94591}" type="slidenum">
              <a:rPr lang="es-MX" smtClean="0"/>
              <a:t>‹Nº›</a:t>
            </a:fld>
            <a:endParaRPr lang="es-MX"/>
          </a:p>
        </p:txBody>
      </p:sp>
    </p:spTree>
    <p:extLst>
      <p:ext uri="{BB962C8B-B14F-4D97-AF65-F5344CB8AC3E}">
        <p14:creationId xmlns:p14="http://schemas.microsoft.com/office/powerpoint/2010/main" val="3411418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E1A7218B-BFF7-4B6D-A52C-32FEA975D177}" type="datetimeFigureOut">
              <a:rPr lang="es-MX" smtClean="0"/>
              <a:t>27/08/2024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72151BA-08AA-486D-83CB-EFA806E94591}" type="slidenum">
              <a:rPr lang="es-MX" smtClean="0"/>
              <a:t>‹Nº›</a:t>
            </a:fld>
            <a:endParaRPr lang="es-MX"/>
          </a:p>
        </p:txBody>
      </p:sp>
    </p:spTree>
    <p:extLst>
      <p:ext uri="{BB962C8B-B14F-4D97-AF65-F5344CB8AC3E}">
        <p14:creationId xmlns:p14="http://schemas.microsoft.com/office/powerpoint/2010/main" val="1613708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E1A7218B-BFF7-4B6D-A52C-32FEA975D177}" type="datetimeFigureOut">
              <a:rPr lang="es-MX" smtClean="0"/>
              <a:t>27/08/2024</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572151BA-08AA-486D-83CB-EFA806E94591}" type="slidenum">
              <a:rPr lang="es-MX" smtClean="0"/>
              <a:t>‹Nº›</a:t>
            </a:fld>
            <a:endParaRPr lang="es-MX"/>
          </a:p>
        </p:txBody>
      </p:sp>
    </p:spTree>
    <p:extLst>
      <p:ext uri="{BB962C8B-B14F-4D97-AF65-F5344CB8AC3E}">
        <p14:creationId xmlns:p14="http://schemas.microsoft.com/office/powerpoint/2010/main" val="2287425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E1A7218B-BFF7-4B6D-A52C-32FEA975D177}" type="datetimeFigureOut">
              <a:rPr lang="es-MX" smtClean="0"/>
              <a:t>27/08/2024</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572151BA-08AA-486D-83CB-EFA806E94591}" type="slidenum">
              <a:rPr lang="es-MX" smtClean="0"/>
              <a:t>‹Nº›</a:t>
            </a:fld>
            <a:endParaRPr lang="es-MX"/>
          </a:p>
        </p:txBody>
      </p:sp>
    </p:spTree>
    <p:extLst>
      <p:ext uri="{BB962C8B-B14F-4D97-AF65-F5344CB8AC3E}">
        <p14:creationId xmlns:p14="http://schemas.microsoft.com/office/powerpoint/2010/main" val="419515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1A7218B-BFF7-4B6D-A52C-32FEA975D177}" type="datetimeFigureOut">
              <a:rPr lang="es-MX" smtClean="0"/>
              <a:t>27/08/2024</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572151BA-08AA-486D-83CB-EFA806E94591}" type="slidenum">
              <a:rPr lang="es-MX" smtClean="0"/>
              <a:t>‹Nº›</a:t>
            </a:fld>
            <a:endParaRPr lang="es-MX"/>
          </a:p>
        </p:txBody>
      </p:sp>
    </p:spTree>
    <p:extLst>
      <p:ext uri="{BB962C8B-B14F-4D97-AF65-F5344CB8AC3E}">
        <p14:creationId xmlns:p14="http://schemas.microsoft.com/office/powerpoint/2010/main" val="3416633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1A7218B-BFF7-4B6D-A52C-32FEA975D177}" type="datetimeFigureOut">
              <a:rPr lang="es-MX" smtClean="0"/>
              <a:t>27/08/2024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72151BA-08AA-486D-83CB-EFA806E94591}" type="slidenum">
              <a:rPr lang="es-MX" smtClean="0"/>
              <a:t>‹Nº›</a:t>
            </a:fld>
            <a:endParaRPr lang="es-MX"/>
          </a:p>
        </p:txBody>
      </p:sp>
    </p:spTree>
    <p:extLst>
      <p:ext uri="{BB962C8B-B14F-4D97-AF65-F5344CB8AC3E}">
        <p14:creationId xmlns:p14="http://schemas.microsoft.com/office/powerpoint/2010/main" val="3516734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E1A7218B-BFF7-4B6D-A52C-32FEA975D177}" type="datetimeFigureOut">
              <a:rPr lang="es-MX" smtClean="0"/>
              <a:t>27/08/2024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572151BA-08AA-486D-83CB-EFA806E94591}" type="slidenum">
              <a:rPr lang="es-MX" smtClean="0"/>
              <a:t>‹Nº›</a:t>
            </a:fld>
            <a:endParaRPr lang="es-MX"/>
          </a:p>
        </p:txBody>
      </p:sp>
    </p:spTree>
    <p:extLst>
      <p:ext uri="{BB962C8B-B14F-4D97-AF65-F5344CB8AC3E}">
        <p14:creationId xmlns:p14="http://schemas.microsoft.com/office/powerpoint/2010/main" val="285434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A7218B-BFF7-4B6D-A52C-32FEA975D177}" type="datetimeFigureOut">
              <a:rPr lang="es-MX" smtClean="0"/>
              <a:t>27/08/2024</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2151BA-08AA-486D-83CB-EFA806E94591}" type="slidenum">
              <a:rPr lang="es-MX" smtClean="0"/>
              <a:t>‹Nº›</a:t>
            </a:fld>
            <a:endParaRPr lang="es-MX"/>
          </a:p>
        </p:txBody>
      </p:sp>
    </p:spTree>
    <p:extLst>
      <p:ext uri="{BB962C8B-B14F-4D97-AF65-F5344CB8AC3E}">
        <p14:creationId xmlns:p14="http://schemas.microsoft.com/office/powerpoint/2010/main" val="697347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upo 14">
            <a:extLst>
              <a:ext uri="{FF2B5EF4-FFF2-40B4-BE49-F238E27FC236}">
                <a16:creationId xmlns:a16="http://schemas.microsoft.com/office/drawing/2014/main" id="{B51B16E1-B83F-A35F-7403-4E260A32A06E}"/>
              </a:ext>
            </a:extLst>
          </p:cNvPr>
          <p:cNvGrpSpPr/>
          <p:nvPr/>
        </p:nvGrpSpPr>
        <p:grpSpPr>
          <a:xfrm>
            <a:off x="1" y="0"/>
            <a:ext cx="12191999" cy="6858000"/>
            <a:chOff x="1" y="0"/>
            <a:chExt cx="12191999" cy="6858000"/>
          </a:xfrm>
        </p:grpSpPr>
        <p:sp>
          <p:nvSpPr>
            <p:cNvPr id="4" name="object 4">
              <a:extLst>
                <a:ext uri="{FF2B5EF4-FFF2-40B4-BE49-F238E27FC236}">
                  <a16:creationId xmlns:a16="http://schemas.microsoft.com/office/drawing/2014/main" id="{FB8D4F3D-540E-86A8-EFF1-59438485F13C}"/>
                </a:ext>
              </a:extLst>
            </p:cNvPr>
            <p:cNvSpPr/>
            <p:nvPr/>
          </p:nvSpPr>
          <p:spPr>
            <a:xfrm>
              <a:off x="1" y="0"/>
              <a:ext cx="12191999" cy="6857999"/>
            </a:xfrm>
            <a:custGeom>
              <a:avLst/>
              <a:gdLst/>
              <a:ahLst/>
              <a:cxnLst/>
              <a:rect l="l" t="t" r="r" b="b"/>
              <a:pathLst>
                <a:path w="12191999" h="6857999">
                  <a:moveTo>
                    <a:pt x="12191999" y="0"/>
                  </a:moveTo>
                  <a:lnTo>
                    <a:pt x="0" y="0"/>
                  </a:lnTo>
                  <a:lnTo>
                    <a:pt x="0" y="6857999"/>
                  </a:lnTo>
                  <a:lnTo>
                    <a:pt x="12191999" y="6857999"/>
                  </a:lnTo>
                  <a:lnTo>
                    <a:pt x="12191999" y="0"/>
                  </a:lnTo>
                  <a:close/>
                </a:path>
              </a:pathLst>
            </a:custGeom>
            <a:solidFill>
              <a:srgbClr val="64132C"/>
            </a:solidFill>
          </p:spPr>
          <p:txBody>
            <a:bodyPr wrap="square" lIns="0" tIns="0" rIns="0" bIns="0" rtlCol="0">
              <a:noAutofit/>
            </a:bodyPr>
            <a:lstStyle/>
            <a:p>
              <a:endParaRPr/>
            </a:p>
          </p:txBody>
        </p:sp>
        <p:sp>
          <p:nvSpPr>
            <p:cNvPr id="6" name="Google Shape;67;p2"/>
            <p:cNvSpPr/>
            <p:nvPr/>
          </p:nvSpPr>
          <p:spPr>
            <a:xfrm>
              <a:off x="4284617" y="1"/>
              <a:ext cx="7907383" cy="6857999"/>
            </a:xfrm>
            <a:prstGeom prst="rect">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grpSp>
      <p:pic>
        <p:nvPicPr>
          <p:cNvPr id="5" name="Google Shape;68;p2">
            <a:extLst>
              <a:ext uri="{FF2B5EF4-FFF2-40B4-BE49-F238E27FC236}">
                <a16:creationId xmlns:a16="http://schemas.microsoft.com/office/drawing/2014/main" id="{448D1D44-4387-DB9C-9880-F3A94361DA11}"/>
              </a:ext>
            </a:extLst>
          </p:cNvPr>
          <p:cNvPicPr preferRelativeResize="0"/>
          <p:nvPr/>
        </p:nvPicPr>
        <p:blipFill rotWithShape="1">
          <a:blip r:embed="rId2"/>
          <a:stretch/>
        </p:blipFill>
        <p:spPr>
          <a:xfrm>
            <a:off x="0" y="0"/>
            <a:ext cx="2931794" cy="6858000"/>
          </a:xfrm>
          <a:prstGeom prst="rect">
            <a:avLst/>
          </a:prstGeom>
          <a:noFill/>
        </p:spPr>
      </p:pic>
      <p:sp>
        <p:nvSpPr>
          <p:cNvPr id="14" name="Elipse 13">
            <a:extLst>
              <a:ext uri="{FF2B5EF4-FFF2-40B4-BE49-F238E27FC236}">
                <a16:creationId xmlns:a16="http://schemas.microsoft.com/office/drawing/2014/main" id="{C55B30B6-5AA2-1C18-F8D3-6AEABB08917E}"/>
              </a:ext>
            </a:extLst>
          </p:cNvPr>
          <p:cNvSpPr/>
          <p:nvPr/>
        </p:nvSpPr>
        <p:spPr>
          <a:xfrm>
            <a:off x="2904589" y="2048974"/>
            <a:ext cx="2760052" cy="2760052"/>
          </a:xfrm>
          <a:prstGeom prst="ellipse">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CuadroTexto 16">
            <a:extLst>
              <a:ext uri="{FF2B5EF4-FFF2-40B4-BE49-F238E27FC236}">
                <a16:creationId xmlns:a16="http://schemas.microsoft.com/office/drawing/2014/main" id="{D3F0F016-D70E-9BEA-E2FF-944219267C1C}"/>
              </a:ext>
            </a:extLst>
          </p:cNvPr>
          <p:cNvSpPr txBox="1"/>
          <p:nvPr/>
        </p:nvSpPr>
        <p:spPr>
          <a:xfrm>
            <a:off x="3426687" y="1851644"/>
            <a:ext cx="2409694" cy="3154710"/>
          </a:xfrm>
          <a:prstGeom prst="rect">
            <a:avLst/>
          </a:prstGeom>
          <a:noFill/>
        </p:spPr>
        <p:txBody>
          <a:bodyPr wrap="square">
            <a:spAutoFit/>
          </a:bodyPr>
          <a:lstStyle/>
          <a:p>
            <a:r>
              <a:rPr kumimoji="1" lang="en-US" altLang="ja-JP" sz="19900" b="1" dirty="0">
                <a:solidFill>
                  <a:srgbClr val="BC955C"/>
                </a:solidFill>
                <a:latin typeface="Montserrat ExtraBold" panose="00000900000000000000" pitchFamily="50" charset="0"/>
              </a:rPr>
              <a:t>4</a:t>
            </a:r>
          </a:p>
        </p:txBody>
      </p:sp>
      <p:sp>
        <p:nvSpPr>
          <p:cNvPr id="18" name="Title 6">
            <a:extLst>
              <a:ext uri="{FF2B5EF4-FFF2-40B4-BE49-F238E27FC236}">
                <a16:creationId xmlns:a16="http://schemas.microsoft.com/office/drawing/2014/main" id="{6D72ED01-0F97-B9AC-F32F-DE4F79F9A7C9}"/>
              </a:ext>
            </a:extLst>
          </p:cNvPr>
          <p:cNvSpPr>
            <a:spLocks noGrp="1"/>
          </p:cNvSpPr>
          <p:nvPr>
            <p:ph type="ctrTitle"/>
          </p:nvPr>
        </p:nvSpPr>
        <p:spPr>
          <a:xfrm>
            <a:off x="5082087" y="2040546"/>
            <a:ext cx="7343956" cy="2232894"/>
          </a:xfrm>
        </p:spPr>
        <p:txBody>
          <a:bodyPr>
            <a:noAutofit/>
          </a:bodyPr>
          <a:lstStyle/>
          <a:p>
            <a:pPr algn="ctr"/>
            <a:r>
              <a:rPr lang="en-US" b="1" dirty="0">
                <a:solidFill>
                  <a:srgbClr val="9C223C"/>
                </a:solidFill>
                <a:latin typeface="Montserrat ExtraBold" panose="00000900000000000000" pitchFamily="50" charset="0"/>
              </a:rPr>
              <a:t>INFORME   DE</a:t>
            </a:r>
            <a:br>
              <a:rPr lang="en-US" b="1" dirty="0"/>
            </a:br>
            <a:r>
              <a:rPr lang="en-US" b="1" dirty="0">
                <a:solidFill>
                  <a:srgbClr val="BC955C"/>
                </a:solidFill>
                <a:latin typeface="Montserrat ExtraBold" panose="00000900000000000000" pitchFamily="50" charset="0"/>
              </a:rPr>
              <a:t>ACTIVIDADES</a:t>
            </a:r>
          </a:p>
        </p:txBody>
      </p:sp>
      <p:sp>
        <p:nvSpPr>
          <p:cNvPr id="20" name="CuadroTexto 19">
            <a:extLst>
              <a:ext uri="{FF2B5EF4-FFF2-40B4-BE49-F238E27FC236}">
                <a16:creationId xmlns:a16="http://schemas.microsoft.com/office/drawing/2014/main" id="{0B134EE3-2796-1CCC-2D92-9AAFB7DEACA3}"/>
              </a:ext>
            </a:extLst>
          </p:cNvPr>
          <p:cNvSpPr txBox="1"/>
          <p:nvPr/>
        </p:nvSpPr>
        <p:spPr>
          <a:xfrm>
            <a:off x="4926579" y="2408520"/>
            <a:ext cx="909803" cy="584775"/>
          </a:xfrm>
          <a:prstGeom prst="rect">
            <a:avLst/>
          </a:prstGeom>
          <a:noFill/>
        </p:spPr>
        <p:txBody>
          <a:bodyPr wrap="square">
            <a:spAutoFit/>
          </a:bodyPr>
          <a:lstStyle/>
          <a:p>
            <a:r>
              <a:rPr lang="en-US" sz="3200" b="1" dirty="0">
                <a:solidFill>
                  <a:srgbClr val="BC955C"/>
                </a:solidFill>
                <a:latin typeface="Montserrat ExtraBold" panose="00000900000000000000" pitchFamily="50" charset="0"/>
              </a:rPr>
              <a:t>o</a:t>
            </a:r>
            <a:endParaRPr lang="es-MX" sz="3200" dirty="0"/>
          </a:p>
        </p:txBody>
      </p:sp>
      <p:sp>
        <p:nvSpPr>
          <p:cNvPr id="21" name="正方形/長方形 7">
            <a:extLst>
              <a:ext uri="{FF2B5EF4-FFF2-40B4-BE49-F238E27FC236}">
                <a16:creationId xmlns:a16="http://schemas.microsoft.com/office/drawing/2014/main" id="{A11FC9FC-C4F7-635F-F84F-65EADA395105}"/>
              </a:ext>
            </a:extLst>
          </p:cNvPr>
          <p:cNvSpPr/>
          <p:nvPr/>
        </p:nvSpPr>
        <p:spPr>
          <a:xfrm>
            <a:off x="5836381" y="4426338"/>
            <a:ext cx="5724247" cy="45719"/>
          </a:xfrm>
          <a:prstGeom prst="rect">
            <a:avLst/>
          </a:prstGeom>
          <a:solidFill>
            <a:srgbClr val="BC95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5" name="Imagen 24" descr="Imagen que contiene Logotipo&#10;&#10;Descripción generada automáticamente">
            <a:extLst>
              <a:ext uri="{FF2B5EF4-FFF2-40B4-BE49-F238E27FC236}">
                <a16:creationId xmlns:a16="http://schemas.microsoft.com/office/drawing/2014/main" id="{4F933D40-5FE3-796F-6BD1-3729E067CB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6761" y="4476555"/>
            <a:ext cx="2164936" cy="2164936"/>
          </a:xfrm>
          <a:prstGeom prst="rect">
            <a:avLst/>
          </a:prstGeom>
        </p:spPr>
      </p:pic>
      <p:sp>
        <p:nvSpPr>
          <p:cNvPr id="23" name="CuadroTexto 22">
            <a:extLst>
              <a:ext uri="{FF2B5EF4-FFF2-40B4-BE49-F238E27FC236}">
                <a16:creationId xmlns:a16="http://schemas.microsoft.com/office/drawing/2014/main" id="{D3DDB071-192C-D5E9-AD7F-16ACA2643C89}"/>
              </a:ext>
            </a:extLst>
          </p:cNvPr>
          <p:cNvSpPr txBox="1"/>
          <p:nvPr/>
        </p:nvSpPr>
        <p:spPr>
          <a:xfrm>
            <a:off x="5770841" y="4637669"/>
            <a:ext cx="6609171" cy="507831"/>
          </a:xfrm>
          <a:prstGeom prst="rect">
            <a:avLst/>
          </a:prstGeom>
          <a:noFill/>
        </p:spPr>
        <p:txBody>
          <a:bodyPr wrap="square">
            <a:spAutoFit/>
          </a:bodyPr>
          <a:lstStyle/>
          <a:p>
            <a:r>
              <a:rPr lang="en-US" sz="2600" b="1" spc="300" dirty="0">
                <a:solidFill>
                  <a:srgbClr val="BC955C"/>
                </a:solidFill>
                <a:latin typeface="Montserrat Medium" panose="00000600000000000000" pitchFamily="50" charset="0"/>
              </a:rPr>
              <a:t>PAOLA GUTIÉRREZ FARFÁN</a:t>
            </a:r>
            <a:endParaRPr lang="es-MX" sz="2600" spc="300" dirty="0">
              <a:solidFill>
                <a:srgbClr val="BC955C"/>
              </a:solidFill>
              <a:latin typeface="Montserrat Medium" panose="00000600000000000000" pitchFamily="50" charset="0"/>
            </a:endParaRPr>
          </a:p>
        </p:txBody>
      </p:sp>
      <p:cxnSp>
        <p:nvCxnSpPr>
          <p:cNvPr id="28" name="Google Shape;207;p11">
            <a:extLst>
              <a:ext uri="{FF2B5EF4-FFF2-40B4-BE49-F238E27FC236}">
                <a16:creationId xmlns:a16="http://schemas.microsoft.com/office/drawing/2014/main" id="{0D96399C-4572-39D2-F551-718064408A0C}"/>
              </a:ext>
            </a:extLst>
          </p:cNvPr>
          <p:cNvCxnSpPr/>
          <p:nvPr/>
        </p:nvCxnSpPr>
        <p:spPr>
          <a:xfrm>
            <a:off x="9223956" y="6611403"/>
            <a:ext cx="2714523" cy="0"/>
          </a:xfrm>
          <a:prstGeom prst="straightConnector1">
            <a:avLst/>
          </a:prstGeom>
          <a:noFill/>
          <a:ln w="114300" cap="flat" cmpd="sng">
            <a:solidFill>
              <a:srgbClr val="9C223C"/>
            </a:solidFill>
            <a:prstDash val="solid"/>
            <a:round/>
            <a:headEnd type="none" w="sm" len="sm"/>
            <a:tailEnd type="none" w="sm" len="sm"/>
          </a:ln>
        </p:spPr>
      </p:cxnSp>
      <p:cxnSp>
        <p:nvCxnSpPr>
          <p:cNvPr id="29" name="Google Shape;199;p10">
            <a:extLst>
              <a:ext uri="{FF2B5EF4-FFF2-40B4-BE49-F238E27FC236}">
                <a16:creationId xmlns:a16="http://schemas.microsoft.com/office/drawing/2014/main" id="{FBD9E286-7E83-F20B-C91F-A0F798FD0ECD}"/>
              </a:ext>
            </a:extLst>
          </p:cNvPr>
          <p:cNvCxnSpPr/>
          <p:nvPr/>
        </p:nvCxnSpPr>
        <p:spPr>
          <a:xfrm>
            <a:off x="6954524" y="6753593"/>
            <a:ext cx="4983955" cy="15136"/>
          </a:xfrm>
          <a:prstGeom prst="straightConnector1">
            <a:avLst/>
          </a:prstGeom>
          <a:noFill/>
          <a:ln w="19050" cap="flat" cmpd="sng">
            <a:solidFill>
              <a:srgbClr val="9C223C"/>
            </a:solidFill>
            <a:prstDash val="solid"/>
            <a:round/>
            <a:headEnd type="none" w="sm" len="sm"/>
            <a:tailEnd type="none" w="sm" len="sm"/>
          </a:ln>
        </p:spPr>
      </p:cxnSp>
    </p:spTree>
    <p:extLst>
      <p:ext uri="{BB962C8B-B14F-4D97-AF65-F5344CB8AC3E}">
        <p14:creationId xmlns:p14="http://schemas.microsoft.com/office/powerpoint/2010/main" val="832725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upo 10">
            <a:extLst>
              <a:ext uri="{FF2B5EF4-FFF2-40B4-BE49-F238E27FC236}">
                <a16:creationId xmlns:a16="http://schemas.microsoft.com/office/drawing/2014/main" id="{DC13457B-BB8A-FDEB-D79D-7FFCF0FD0893}"/>
              </a:ext>
            </a:extLst>
          </p:cNvPr>
          <p:cNvGrpSpPr/>
          <p:nvPr/>
        </p:nvGrpSpPr>
        <p:grpSpPr>
          <a:xfrm>
            <a:off x="901474" y="889140"/>
            <a:ext cx="9983149" cy="2066551"/>
            <a:chOff x="836022" y="1893468"/>
            <a:chExt cx="10505965" cy="2066551"/>
          </a:xfrm>
        </p:grpSpPr>
        <p:sp>
          <p:nvSpPr>
            <p:cNvPr id="12" name="正方形/長方形 24">
              <a:extLst>
                <a:ext uri="{FF2B5EF4-FFF2-40B4-BE49-F238E27FC236}">
                  <a16:creationId xmlns:a16="http://schemas.microsoft.com/office/drawing/2014/main" id="{B8598E61-46EA-56B4-A965-63DC7CBEE4EA}"/>
                </a:ext>
              </a:extLst>
            </p:cNvPr>
            <p:cNvSpPr/>
            <p:nvPr userDrawn="1"/>
          </p:nvSpPr>
          <p:spPr>
            <a:xfrm>
              <a:off x="6774664" y="1893469"/>
              <a:ext cx="4567323" cy="672145"/>
            </a:xfrm>
            <a:prstGeom prst="rect">
              <a:avLst/>
            </a:prstGeom>
            <a:solidFill>
              <a:srgbClr val="C62B4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sp>
          <p:nvSpPr>
            <p:cNvPr id="13" name="正方形/長方形 4">
              <a:extLst>
                <a:ext uri="{FF2B5EF4-FFF2-40B4-BE49-F238E27FC236}">
                  <a16:creationId xmlns:a16="http://schemas.microsoft.com/office/drawing/2014/main" id="{FDFCD48E-C9C0-1D24-459D-7EBFF2C77B1C}"/>
                </a:ext>
              </a:extLst>
            </p:cNvPr>
            <p:cNvSpPr/>
            <p:nvPr userDrawn="1"/>
          </p:nvSpPr>
          <p:spPr>
            <a:xfrm>
              <a:off x="5398823" y="1893468"/>
              <a:ext cx="1375839" cy="1249028"/>
            </a:xfrm>
            <a:custGeom>
              <a:avLst/>
              <a:gdLst/>
              <a:ahLst/>
              <a:cxnLst/>
              <a:rect l="l" t="t" r="r" b="b"/>
              <a:pathLst>
                <a:path w="2330858" h="2475754">
                  <a:moveTo>
                    <a:pt x="0" y="0"/>
                  </a:moveTo>
                  <a:lnTo>
                    <a:pt x="2330857" y="0"/>
                  </a:lnTo>
                  <a:lnTo>
                    <a:pt x="2330857" y="1332289"/>
                  </a:lnTo>
                  <a:lnTo>
                    <a:pt x="2330858" y="1332289"/>
                  </a:lnTo>
                  <a:lnTo>
                    <a:pt x="2330858" y="1332290"/>
                  </a:lnTo>
                  <a:lnTo>
                    <a:pt x="2" y="2475754"/>
                  </a:lnTo>
                  <a:lnTo>
                    <a:pt x="1" y="2475754"/>
                  </a:lnTo>
                  <a:lnTo>
                    <a:pt x="1" y="2286931"/>
                  </a:lnTo>
                  <a:lnTo>
                    <a:pt x="0" y="2286931"/>
                  </a:lnTo>
                  <a:lnTo>
                    <a:pt x="0" y="2286929"/>
                  </a:lnTo>
                  <a:lnTo>
                    <a:pt x="2330855" y="1"/>
                  </a:lnTo>
                  <a:lnTo>
                    <a:pt x="0" y="1"/>
                  </a:lnTo>
                  <a:close/>
                </a:path>
              </a:pathLst>
            </a:custGeom>
            <a:solidFill>
              <a:srgbClr val="C62B4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sp>
          <p:nvSpPr>
            <p:cNvPr id="14" name="正方形/長方形 24">
              <a:extLst>
                <a:ext uri="{FF2B5EF4-FFF2-40B4-BE49-F238E27FC236}">
                  <a16:creationId xmlns:a16="http://schemas.microsoft.com/office/drawing/2014/main" id="{F62912A5-874F-815B-07AC-8758B0BDDCEB}"/>
                </a:ext>
              </a:extLst>
            </p:cNvPr>
            <p:cNvSpPr/>
            <p:nvPr userDrawn="1"/>
          </p:nvSpPr>
          <p:spPr>
            <a:xfrm>
              <a:off x="976504" y="3047235"/>
              <a:ext cx="4422322" cy="95262"/>
            </a:xfrm>
            <a:custGeom>
              <a:avLst/>
              <a:gdLst/>
              <a:ahLst/>
              <a:cxnLst/>
              <a:rect l="l" t="t" r="r" b="b"/>
              <a:pathLst>
                <a:path w="7492017" h="188824">
                  <a:moveTo>
                    <a:pt x="188824" y="0"/>
                  </a:moveTo>
                  <a:lnTo>
                    <a:pt x="7492017" y="0"/>
                  </a:lnTo>
                  <a:lnTo>
                    <a:pt x="7492017" y="188824"/>
                  </a:lnTo>
                  <a:lnTo>
                    <a:pt x="0" y="188824"/>
                  </a:lnTo>
                  <a:close/>
                </a:path>
              </a:pathLst>
            </a:custGeom>
            <a:solidFill>
              <a:srgbClr val="C62B4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grpSp>
          <p:nvGrpSpPr>
            <p:cNvPr id="15" name="グループ化 5">
              <a:extLst>
                <a:ext uri="{FF2B5EF4-FFF2-40B4-BE49-F238E27FC236}">
                  <a16:creationId xmlns:a16="http://schemas.microsoft.com/office/drawing/2014/main" id="{EACBB5B8-6BA2-C1E4-2677-C239CBB8FDE6}"/>
                </a:ext>
              </a:extLst>
            </p:cNvPr>
            <p:cNvGrpSpPr/>
            <p:nvPr/>
          </p:nvGrpSpPr>
          <p:grpSpPr>
            <a:xfrm>
              <a:off x="836022" y="2590422"/>
              <a:ext cx="10505965" cy="672146"/>
              <a:chOff x="487876" y="4364335"/>
              <a:chExt cx="17798537" cy="1332290"/>
            </a:xfrm>
          </p:grpSpPr>
          <p:sp>
            <p:nvSpPr>
              <p:cNvPr id="21" name="正方形/長方形 23">
                <a:extLst>
                  <a:ext uri="{FF2B5EF4-FFF2-40B4-BE49-F238E27FC236}">
                    <a16:creationId xmlns:a16="http://schemas.microsoft.com/office/drawing/2014/main" id="{042BA0B0-5BDA-581A-6110-8E7DACF96119}"/>
                  </a:ext>
                </a:extLst>
              </p:cNvPr>
              <p:cNvSpPr/>
              <p:nvPr userDrawn="1"/>
            </p:nvSpPr>
            <p:spPr>
              <a:xfrm>
                <a:off x="10548745" y="4364335"/>
                <a:ext cx="7737668" cy="1332288"/>
              </a:xfrm>
              <a:prstGeom prst="rect">
                <a:avLst/>
              </a:prstGeom>
              <a:solidFill>
                <a:schemeClr val="accent3"/>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sp>
            <p:nvSpPr>
              <p:cNvPr id="27" name="正方形/長方形 25">
                <a:extLst>
                  <a:ext uri="{FF2B5EF4-FFF2-40B4-BE49-F238E27FC236}">
                    <a16:creationId xmlns:a16="http://schemas.microsoft.com/office/drawing/2014/main" id="{A0A3893C-9564-56BC-2AD6-6110709DC16E}"/>
                  </a:ext>
                </a:extLst>
              </p:cNvPr>
              <p:cNvSpPr/>
              <p:nvPr userDrawn="1"/>
            </p:nvSpPr>
            <p:spPr>
              <a:xfrm>
                <a:off x="487876" y="5507800"/>
                <a:ext cx="7730013" cy="188824"/>
              </a:xfrm>
              <a:custGeom>
                <a:avLst/>
                <a:gdLst/>
                <a:ahLst/>
                <a:cxnLst/>
                <a:rect l="l" t="t" r="r" b="b"/>
                <a:pathLst>
                  <a:path w="7730013" h="188824">
                    <a:moveTo>
                      <a:pt x="188824" y="0"/>
                    </a:moveTo>
                    <a:lnTo>
                      <a:pt x="7730013" y="0"/>
                    </a:lnTo>
                    <a:lnTo>
                      <a:pt x="7730013" y="188824"/>
                    </a:lnTo>
                    <a:lnTo>
                      <a:pt x="0" y="188824"/>
                    </a:lnTo>
                    <a:close/>
                  </a:path>
                </a:pathLst>
              </a:custGeom>
              <a:solidFill>
                <a:schemeClr val="accent3"/>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sp>
            <p:nvSpPr>
              <p:cNvPr id="29" name="直角三角形 31">
                <a:extLst>
                  <a:ext uri="{FF2B5EF4-FFF2-40B4-BE49-F238E27FC236}">
                    <a16:creationId xmlns:a16="http://schemas.microsoft.com/office/drawing/2014/main" id="{3B60113D-CA35-4D0B-BDA7-FA766E29A987}"/>
                  </a:ext>
                </a:extLst>
              </p:cNvPr>
              <p:cNvSpPr/>
              <p:nvPr userDrawn="1"/>
            </p:nvSpPr>
            <p:spPr>
              <a:xfrm rot="16200000">
                <a:off x="8717170" y="3865052"/>
                <a:ext cx="1332288" cy="2330857"/>
              </a:xfrm>
              <a:custGeom>
                <a:avLst/>
                <a:gdLst/>
                <a:ahLst/>
                <a:cxnLst/>
                <a:rect l="l" t="t" r="r" b="b"/>
                <a:pathLst>
                  <a:path w="1332288" h="2330857">
                    <a:moveTo>
                      <a:pt x="1332288" y="2330856"/>
                    </a:moveTo>
                    <a:lnTo>
                      <a:pt x="188824" y="2330856"/>
                    </a:lnTo>
                    <a:lnTo>
                      <a:pt x="188824" y="2330857"/>
                    </a:lnTo>
                    <a:lnTo>
                      <a:pt x="0" y="2330857"/>
                    </a:lnTo>
                    <a:lnTo>
                      <a:pt x="0" y="3"/>
                    </a:lnTo>
                    <a:lnTo>
                      <a:pt x="188824" y="3"/>
                    </a:lnTo>
                    <a:lnTo>
                      <a:pt x="188824" y="0"/>
                    </a:lnTo>
                    <a:close/>
                  </a:path>
                </a:pathLst>
              </a:custGeom>
              <a:solidFill>
                <a:schemeClr val="accent3">
                  <a:lumMod val="75000"/>
                </a:schemeClr>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grpSp>
        <p:grpSp>
          <p:nvGrpSpPr>
            <p:cNvPr id="16" name="グループ化 35">
              <a:extLst>
                <a:ext uri="{FF2B5EF4-FFF2-40B4-BE49-F238E27FC236}">
                  <a16:creationId xmlns:a16="http://schemas.microsoft.com/office/drawing/2014/main" id="{4014852F-5931-CD0F-62CA-12F617BAAC76}"/>
                </a:ext>
              </a:extLst>
            </p:cNvPr>
            <p:cNvGrpSpPr/>
            <p:nvPr/>
          </p:nvGrpSpPr>
          <p:grpSpPr>
            <a:xfrm>
              <a:off x="836022" y="3287874"/>
              <a:ext cx="10505965" cy="672145"/>
              <a:chOff x="487876" y="5746786"/>
              <a:chExt cx="17798537" cy="1332289"/>
            </a:xfrm>
            <a:solidFill>
              <a:srgbClr val="BC955C"/>
            </a:solidFill>
          </p:grpSpPr>
          <p:sp>
            <p:nvSpPr>
              <p:cNvPr id="18" name="正方形/長方形 29">
                <a:extLst>
                  <a:ext uri="{FF2B5EF4-FFF2-40B4-BE49-F238E27FC236}">
                    <a16:creationId xmlns:a16="http://schemas.microsoft.com/office/drawing/2014/main" id="{C937B72C-DDD6-B018-6056-146289779188}"/>
                  </a:ext>
                </a:extLst>
              </p:cNvPr>
              <p:cNvSpPr/>
              <p:nvPr userDrawn="1"/>
            </p:nvSpPr>
            <p:spPr>
              <a:xfrm flipV="1">
                <a:off x="10548745" y="5746786"/>
                <a:ext cx="7737668" cy="1332289"/>
              </a:xfrm>
              <a:prstGeom prst="rect">
                <a:avLst/>
              </a:prstGeom>
              <a:grp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rgbClr val="BC955C"/>
                  </a:solidFill>
                </a:endParaRPr>
              </a:p>
            </p:txBody>
          </p:sp>
          <p:sp>
            <p:nvSpPr>
              <p:cNvPr id="19" name="正方形/長方形 25">
                <a:extLst>
                  <a:ext uri="{FF2B5EF4-FFF2-40B4-BE49-F238E27FC236}">
                    <a16:creationId xmlns:a16="http://schemas.microsoft.com/office/drawing/2014/main" id="{EF765B12-490B-F313-F678-D2D178C37B20}"/>
                  </a:ext>
                </a:extLst>
              </p:cNvPr>
              <p:cNvSpPr/>
              <p:nvPr userDrawn="1"/>
            </p:nvSpPr>
            <p:spPr>
              <a:xfrm flipV="1">
                <a:off x="487876" y="5746786"/>
                <a:ext cx="7730013" cy="188824"/>
              </a:xfrm>
              <a:custGeom>
                <a:avLst/>
                <a:gdLst/>
                <a:ahLst/>
                <a:cxnLst/>
                <a:rect l="l" t="t" r="r" b="b"/>
                <a:pathLst>
                  <a:path w="7730013" h="188824">
                    <a:moveTo>
                      <a:pt x="188824" y="0"/>
                    </a:moveTo>
                    <a:lnTo>
                      <a:pt x="7730013" y="0"/>
                    </a:lnTo>
                    <a:lnTo>
                      <a:pt x="7730013" y="188824"/>
                    </a:lnTo>
                    <a:lnTo>
                      <a:pt x="0" y="188824"/>
                    </a:lnTo>
                    <a:close/>
                  </a:path>
                </a:pathLst>
              </a:custGeom>
              <a:grp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rgbClr val="BC955C"/>
                  </a:solidFill>
                </a:endParaRPr>
              </a:p>
            </p:txBody>
          </p:sp>
          <p:sp>
            <p:nvSpPr>
              <p:cNvPr id="20" name="直角三角形 31">
                <a:extLst>
                  <a:ext uri="{FF2B5EF4-FFF2-40B4-BE49-F238E27FC236}">
                    <a16:creationId xmlns:a16="http://schemas.microsoft.com/office/drawing/2014/main" id="{EDF6A583-3118-479C-A54F-71DE06201CC9}"/>
                  </a:ext>
                </a:extLst>
              </p:cNvPr>
              <p:cNvSpPr/>
              <p:nvPr userDrawn="1"/>
            </p:nvSpPr>
            <p:spPr>
              <a:xfrm rot="5400000" flipV="1">
                <a:off x="8717170" y="5247501"/>
                <a:ext cx="1332288" cy="2330857"/>
              </a:xfrm>
              <a:custGeom>
                <a:avLst/>
                <a:gdLst/>
                <a:ahLst/>
                <a:cxnLst/>
                <a:rect l="l" t="t" r="r" b="b"/>
                <a:pathLst>
                  <a:path w="1332288" h="2330857">
                    <a:moveTo>
                      <a:pt x="1332288" y="2330856"/>
                    </a:moveTo>
                    <a:lnTo>
                      <a:pt x="188824" y="2330856"/>
                    </a:lnTo>
                    <a:lnTo>
                      <a:pt x="188824" y="2330857"/>
                    </a:lnTo>
                    <a:lnTo>
                      <a:pt x="0" y="2330857"/>
                    </a:lnTo>
                    <a:lnTo>
                      <a:pt x="0" y="3"/>
                    </a:lnTo>
                    <a:lnTo>
                      <a:pt x="188824" y="3"/>
                    </a:lnTo>
                    <a:lnTo>
                      <a:pt x="188824" y="0"/>
                    </a:lnTo>
                    <a:close/>
                  </a:path>
                </a:pathLst>
              </a:custGeom>
              <a:grp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rgbClr val="BC955C"/>
                  </a:solidFill>
                </a:endParaRPr>
              </a:p>
            </p:txBody>
          </p:sp>
        </p:grpSp>
      </p:grpSp>
      <p:sp>
        <p:nvSpPr>
          <p:cNvPr id="30" name="Rectángulo 29">
            <a:extLst>
              <a:ext uri="{FF2B5EF4-FFF2-40B4-BE49-F238E27FC236}">
                <a16:creationId xmlns:a16="http://schemas.microsoft.com/office/drawing/2014/main" id="{5006B6BB-F4C3-E975-105E-CD4A7246A713}"/>
              </a:ext>
            </a:extLst>
          </p:cNvPr>
          <p:cNvSpPr/>
          <p:nvPr/>
        </p:nvSpPr>
        <p:spPr>
          <a:xfrm>
            <a:off x="959131" y="598803"/>
            <a:ext cx="4091442" cy="3132012"/>
          </a:xfrm>
          <a:prstGeom prst="rect">
            <a:avLst/>
          </a:prstGeom>
          <a:solidFill>
            <a:srgbClr val="9C223C"/>
          </a:solidFill>
          <a:ln>
            <a:solidFill>
              <a:srgbClr val="9C223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17" name="正方形/長方形 7"/>
          <p:cNvSpPr/>
          <p:nvPr/>
        </p:nvSpPr>
        <p:spPr>
          <a:xfrm>
            <a:off x="277151" y="359599"/>
            <a:ext cx="3240360" cy="72008"/>
          </a:xfrm>
          <a:prstGeom prst="rect">
            <a:avLst/>
          </a:prstGeom>
          <a:solidFill>
            <a:srgbClr val="BC95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タイトル 1"/>
          <p:cNvSpPr txBox="1">
            <a:spLocks/>
          </p:cNvSpPr>
          <p:nvPr/>
        </p:nvSpPr>
        <p:spPr>
          <a:xfrm>
            <a:off x="187295" y="-1508"/>
            <a:ext cx="7755434" cy="70618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kumimoji="1" lang="en-US" altLang="ja-JP" sz="2000" b="1" dirty="0">
                <a:solidFill>
                  <a:srgbClr val="BC955C"/>
                </a:solidFill>
                <a:latin typeface="Montserrat ExtraBold" panose="00000900000000000000" pitchFamily="50" charset="0"/>
              </a:rPr>
              <a:t>4o Informe de </a:t>
            </a:r>
            <a:r>
              <a:rPr kumimoji="1" lang="en-US" altLang="ja-JP" sz="2000" b="1" dirty="0" err="1">
                <a:solidFill>
                  <a:srgbClr val="BC955C"/>
                </a:solidFill>
                <a:latin typeface="Montserrat ExtraBold" panose="00000900000000000000" pitchFamily="50" charset="0"/>
              </a:rPr>
              <a:t>Actividades</a:t>
            </a:r>
            <a:r>
              <a:rPr kumimoji="1" lang="en-US" altLang="ja-JP" sz="2000" b="1" dirty="0">
                <a:solidFill>
                  <a:srgbClr val="BC955C"/>
                </a:solidFill>
                <a:latin typeface="Montserrat ExtraBold" panose="00000900000000000000" pitchFamily="50" charset="0"/>
              </a:rPr>
              <a:t> </a:t>
            </a:r>
            <a:r>
              <a:rPr kumimoji="1" lang="en-US" altLang="ja-JP" sz="2000" b="1" dirty="0" err="1">
                <a:solidFill>
                  <a:srgbClr val="BC955C"/>
                </a:solidFill>
                <a:latin typeface="Montserrat ExtraBold" panose="00000900000000000000" pitchFamily="50" charset="0"/>
              </a:rPr>
              <a:t>agosto</a:t>
            </a:r>
            <a:r>
              <a:rPr kumimoji="1" lang="en-US" altLang="ja-JP" sz="2000" b="1" dirty="0">
                <a:solidFill>
                  <a:srgbClr val="BC955C"/>
                </a:solidFill>
                <a:latin typeface="Montserrat ExtraBold" panose="00000900000000000000" pitchFamily="50" charset="0"/>
              </a:rPr>
              <a:t> 2023-2024 </a:t>
            </a:r>
          </a:p>
        </p:txBody>
      </p:sp>
      <p:grpSp>
        <p:nvGrpSpPr>
          <p:cNvPr id="6" name="Grupo 5">
            <a:extLst>
              <a:ext uri="{FF2B5EF4-FFF2-40B4-BE49-F238E27FC236}">
                <a16:creationId xmlns:a16="http://schemas.microsoft.com/office/drawing/2014/main" id="{B3A91F46-982F-A535-DE54-0B07065B691F}"/>
              </a:ext>
            </a:extLst>
          </p:cNvPr>
          <p:cNvGrpSpPr/>
          <p:nvPr/>
        </p:nvGrpSpPr>
        <p:grpSpPr>
          <a:xfrm>
            <a:off x="-14514" y="5776381"/>
            <a:ext cx="12143973" cy="1444040"/>
            <a:chOff x="-14514" y="5776381"/>
            <a:chExt cx="12143973" cy="1444040"/>
          </a:xfrm>
        </p:grpSpPr>
        <p:pic>
          <p:nvPicPr>
            <p:cNvPr id="5" name="Imagen 4" descr="Imagen que contiene Logotipo&#10;&#10;Descripción generada automáticamente">
              <a:extLst>
                <a:ext uri="{FF2B5EF4-FFF2-40B4-BE49-F238E27FC236}">
                  <a16:creationId xmlns:a16="http://schemas.microsoft.com/office/drawing/2014/main" id="{A3C385A7-EB4A-7263-5424-A2539A39BC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5419" y="5776381"/>
              <a:ext cx="1444040" cy="1444040"/>
            </a:xfrm>
            <a:prstGeom prst="rect">
              <a:avLst/>
            </a:prstGeom>
          </p:spPr>
        </p:pic>
        <p:grpSp>
          <p:nvGrpSpPr>
            <p:cNvPr id="22" name="Grupo 21"/>
            <p:cNvGrpSpPr/>
            <p:nvPr/>
          </p:nvGrpSpPr>
          <p:grpSpPr>
            <a:xfrm>
              <a:off x="-14514" y="6220524"/>
              <a:ext cx="10772503" cy="555754"/>
              <a:chOff x="187295" y="6229683"/>
              <a:chExt cx="10772503" cy="555754"/>
            </a:xfrm>
          </p:grpSpPr>
          <p:pic>
            <p:nvPicPr>
              <p:cNvPr id="23" name="Imagen 22">
                <a:extLst>
                  <a:ext uri="{FF2B5EF4-FFF2-40B4-BE49-F238E27FC236}">
                    <a16:creationId xmlns:a16="http://schemas.microsoft.com/office/drawing/2014/main" id="{50117A08-7800-4A7A-879F-3BDF712003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75982" y="6229683"/>
                <a:ext cx="2839472" cy="555754"/>
              </a:xfrm>
              <a:prstGeom prst="rect">
                <a:avLst/>
              </a:prstGeom>
            </p:spPr>
          </p:pic>
          <p:pic>
            <p:nvPicPr>
              <p:cNvPr id="24" name="Imagen 23">
                <a:extLst>
                  <a:ext uri="{FF2B5EF4-FFF2-40B4-BE49-F238E27FC236}">
                    <a16:creationId xmlns:a16="http://schemas.microsoft.com/office/drawing/2014/main" id="{50117A08-7800-4A7A-879F-3BDF712003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31638" y="6229683"/>
                <a:ext cx="2839472" cy="555754"/>
              </a:xfrm>
              <a:prstGeom prst="rect">
                <a:avLst/>
              </a:prstGeom>
            </p:spPr>
          </p:pic>
          <p:pic>
            <p:nvPicPr>
              <p:cNvPr id="25" name="Imagen 24">
                <a:extLst>
                  <a:ext uri="{FF2B5EF4-FFF2-40B4-BE49-F238E27FC236}">
                    <a16:creationId xmlns:a16="http://schemas.microsoft.com/office/drawing/2014/main" id="{50117A08-7800-4A7A-879F-3BDF712003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7295" y="6229683"/>
                <a:ext cx="2839472" cy="555754"/>
              </a:xfrm>
              <a:prstGeom prst="rect">
                <a:avLst/>
              </a:prstGeom>
            </p:spPr>
          </p:pic>
          <p:pic>
            <p:nvPicPr>
              <p:cNvPr id="26" name="Imagen 25">
                <a:extLst>
                  <a:ext uri="{FF2B5EF4-FFF2-40B4-BE49-F238E27FC236}">
                    <a16:creationId xmlns:a16="http://schemas.microsoft.com/office/drawing/2014/main" id="{50117A08-7800-4A7A-879F-3BDF712003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20326" y="6229683"/>
                <a:ext cx="2839472" cy="555754"/>
              </a:xfrm>
              <a:prstGeom prst="rect">
                <a:avLst/>
              </a:prstGeom>
            </p:spPr>
          </p:pic>
        </p:grpSp>
      </p:grpSp>
      <p:sp>
        <p:nvSpPr>
          <p:cNvPr id="10" name="CuadroTexto 9">
            <a:extLst>
              <a:ext uri="{FF2B5EF4-FFF2-40B4-BE49-F238E27FC236}">
                <a16:creationId xmlns:a16="http://schemas.microsoft.com/office/drawing/2014/main" id="{B7EA9C53-C092-5497-D2CF-E53B5CD029FA}"/>
              </a:ext>
            </a:extLst>
          </p:cNvPr>
          <p:cNvSpPr txBox="1"/>
          <p:nvPr/>
        </p:nvSpPr>
        <p:spPr>
          <a:xfrm>
            <a:off x="1307377" y="686143"/>
            <a:ext cx="3457062" cy="2709396"/>
          </a:xfrm>
          <a:prstGeom prst="rect">
            <a:avLst/>
          </a:prstGeom>
          <a:noFill/>
        </p:spPr>
        <p:txBody>
          <a:bodyPr wrap="square">
            <a:spAutoFit/>
          </a:bodyPr>
          <a:lstStyle/>
          <a:p>
            <a:pPr algn="just">
              <a:lnSpc>
                <a:spcPct val="107000"/>
              </a:lnSpc>
              <a:spcAft>
                <a:spcPts val="800"/>
              </a:spcAft>
            </a:pPr>
            <a:r>
              <a:rPr lang="es-MX" sz="1600" dirty="0">
                <a:solidFill>
                  <a:schemeClr val="bg1"/>
                </a:solidFill>
                <a:latin typeface="Montserrat" panose="00000500000000000000" pitchFamily="50" charset="0"/>
              </a:rPr>
              <a:t>En cumplimiento al artículo 69, numeral X Bis, de la Ley Orgánica Municipal para el Estado de Hidalgo se presenta el informe anual de actividades durante el periodo comprendido del 31 de agosto de 2022 al 31 de agosto de 2023, fortaleciendo el ejercicio de rendición de cuentas</a:t>
            </a:r>
            <a:r>
              <a:rPr lang="es-MX" sz="1600" dirty="0">
                <a:solidFill>
                  <a:schemeClr val="bg1"/>
                </a:solidFill>
                <a:effectLst/>
                <a:latin typeface="Montserrat" panose="00000500000000000000" pitchFamily="50" charset="0"/>
                <a:ea typeface="Calibri" panose="020F0502020204030204" pitchFamily="34" charset="0"/>
                <a:cs typeface="Times New Roman" panose="02020603050405020304" pitchFamily="18" charset="0"/>
              </a:rPr>
              <a:t>.</a:t>
            </a:r>
          </a:p>
        </p:txBody>
      </p:sp>
      <p:sp>
        <p:nvSpPr>
          <p:cNvPr id="32" name="CuadroTexto 31">
            <a:extLst>
              <a:ext uri="{FF2B5EF4-FFF2-40B4-BE49-F238E27FC236}">
                <a16:creationId xmlns:a16="http://schemas.microsoft.com/office/drawing/2014/main" id="{A2F6DC49-6305-CECC-22AD-EA2A5E296884}"/>
              </a:ext>
            </a:extLst>
          </p:cNvPr>
          <p:cNvSpPr txBox="1"/>
          <p:nvPr/>
        </p:nvSpPr>
        <p:spPr>
          <a:xfrm>
            <a:off x="6989670" y="990636"/>
            <a:ext cx="4157301" cy="400110"/>
          </a:xfrm>
          <a:prstGeom prst="rect">
            <a:avLst/>
          </a:prstGeom>
          <a:noFill/>
        </p:spPr>
        <p:txBody>
          <a:bodyPr wrap="square">
            <a:spAutoFit/>
          </a:bodyPr>
          <a:lstStyle/>
          <a:p>
            <a:r>
              <a:rPr kumimoji="1" lang="es-MX" sz="2000" b="1" dirty="0">
                <a:solidFill>
                  <a:schemeClr val="bg1"/>
                </a:solidFill>
                <a:latin typeface="Montserrat ExtraBold" panose="00000900000000000000" pitchFamily="50" charset="0"/>
                <a:ea typeface="+mj-ea"/>
                <a:cs typeface="+mj-cs"/>
              </a:rPr>
              <a:t>23</a:t>
            </a:r>
            <a:r>
              <a:rPr lang="es-MX" sz="2000" dirty="0">
                <a:solidFill>
                  <a:schemeClr val="bg1"/>
                </a:solidFill>
                <a:effectLst/>
                <a:latin typeface="Montserrat" panose="00000500000000000000" pitchFamily="50" charset="0"/>
                <a:ea typeface="Calibri" panose="020F0502020204030204" pitchFamily="34" charset="0"/>
              </a:rPr>
              <a:t>  sesiones ordinarias</a:t>
            </a:r>
            <a:endParaRPr lang="es-MX" sz="2000" dirty="0">
              <a:solidFill>
                <a:schemeClr val="bg1"/>
              </a:solidFill>
              <a:latin typeface="Montserrat" panose="00000500000000000000" pitchFamily="50" charset="0"/>
            </a:endParaRPr>
          </a:p>
        </p:txBody>
      </p:sp>
      <p:sp>
        <p:nvSpPr>
          <p:cNvPr id="33" name="CuadroTexto 32">
            <a:extLst>
              <a:ext uri="{FF2B5EF4-FFF2-40B4-BE49-F238E27FC236}">
                <a16:creationId xmlns:a16="http://schemas.microsoft.com/office/drawing/2014/main" id="{F1E298C9-8B58-7114-E521-020B2A36B40F}"/>
              </a:ext>
            </a:extLst>
          </p:cNvPr>
          <p:cNvSpPr txBox="1"/>
          <p:nvPr/>
        </p:nvSpPr>
        <p:spPr>
          <a:xfrm>
            <a:off x="6989670" y="1706946"/>
            <a:ext cx="3695749" cy="400110"/>
          </a:xfrm>
          <a:prstGeom prst="rect">
            <a:avLst/>
          </a:prstGeom>
          <a:noFill/>
        </p:spPr>
        <p:txBody>
          <a:bodyPr wrap="square">
            <a:spAutoFit/>
          </a:bodyPr>
          <a:lstStyle/>
          <a:p>
            <a:r>
              <a:rPr kumimoji="1" lang="es-MX" sz="2000" b="1" dirty="0">
                <a:solidFill>
                  <a:schemeClr val="bg1"/>
                </a:solidFill>
                <a:latin typeface="Montserrat ExtraBold" panose="00000900000000000000" pitchFamily="50" charset="0"/>
                <a:ea typeface="+mj-ea"/>
                <a:cs typeface="+mj-cs"/>
              </a:rPr>
              <a:t>21</a:t>
            </a:r>
            <a:r>
              <a:rPr kumimoji="1" lang="es-MX" sz="2000" b="1" dirty="0">
                <a:solidFill>
                  <a:schemeClr val="bg1"/>
                </a:solidFill>
                <a:effectLst/>
                <a:latin typeface="Montserrat ExtraBold" panose="00000900000000000000" pitchFamily="50" charset="0"/>
                <a:ea typeface="+mj-ea"/>
                <a:cs typeface="+mj-cs"/>
              </a:rPr>
              <a:t> </a:t>
            </a:r>
            <a:r>
              <a:rPr lang="es-MX" sz="2000" dirty="0">
                <a:solidFill>
                  <a:schemeClr val="bg1"/>
                </a:solidFill>
                <a:effectLst/>
                <a:latin typeface="Montserrat" panose="00000500000000000000" pitchFamily="50" charset="0"/>
                <a:ea typeface="Calibri" panose="020F0502020204030204" pitchFamily="34" charset="0"/>
              </a:rPr>
              <a:t>extraordinarias</a:t>
            </a:r>
            <a:endParaRPr lang="es-MX" sz="2000" dirty="0">
              <a:solidFill>
                <a:schemeClr val="bg1"/>
              </a:solidFill>
              <a:latin typeface="Montserrat" panose="00000500000000000000" pitchFamily="50" charset="0"/>
            </a:endParaRPr>
          </a:p>
        </p:txBody>
      </p:sp>
      <p:sp>
        <p:nvSpPr>
          <p:cNvPr id="34" name="CuadroTexto 33">
            <a:extLst>
              <a:ext uri="{FF2B5EF4-FFF2-40B4-BE49-F238E27FC236}">
                <a16:creationId xmlns:a16="http://schemas.microsoft.com/office/drawing/2014/main" id="{8BDB4416-E83C-8753-A77D-2648108AB946}"/>
              </a:ext>
            </a:extLst>
          </p:cNvPr>
          <p:cNvSpPr txBox="1"/>
          <p:nvPr/>
        </p:nvSpPr>
        <p:spPr>
          <a:xfrm>
            <a:off x="6989669" y="2378808"/>
            <a:ext cx="3695749" cy="400110"/>
          </a:xfrm>
          <a:prstGeom prst="rect">
            <a:avLst/>
          </a:prstGeom>
          <a:noFill/>
        </p:spPr>
        <p:txBody>
          <a:bodyPr wrap="square">
            <a:spAutoFit/>
          </a:bodyPr>
          <a:lstStyle/>
          <a:p>
            <a:r>
              <a:rPr kumimoji="1" lang="es-MX" sz="2000" b="1" dirty="0">
                <a:solidFill>
                  <a:schemeClr val="bg1"/>
                </a:solidFill>
                <a:effectLst/>
                <a:latin typeface="Montserrat ExtraBold" panose="00000900000000000000" pitchFamily="50" charset="0"/>
                <a:ea typeface="+mj-ea"/>
                <a:cs typeface="+mj-cs"/>
              </a:rPr>
              <a:t>1 </a:t>
            </a:r>
            <a:r>
              <a:rPr lang="es-MX" sz="2000" dirty="0">
                <a:solidFill>
                  <a:schemeClr val="bg1"/>
                </a:solidFill>
                <a:effectLst/>
                <a:latin typeface="Montserrat" panose="00000500000000000000" pitchFamily="50" charset="0"/>
                <a:ea typeface="Calibri" panose="020F0502020204030204" pitchFamily="34" charset="0"/>
              </a:rPr>
              <a:t>    sesiones solemnes</a:t>
            </a:r>
            <a:endParaRPr lang="es-MX" sz="2000" dirty="0">
              <a:solidFill>
                <a:schemeClr val="bg1"/>
              </a:solidFill>
              <a:latin typeface="Montserrat" panose="00000500000000000000" pitchFamily="50" charset="0"/>
            </a:endParaRPr>
          </a:p>
        </p:txBody>
      </p:sp>
      <p:graphicFrame>
        <p:nvGraphicFramePr>
          <p:cNvPr id="36" name="Tabla 35">
            <a:extLst>
              <a:ext uri="{FF2B5EF4-FFF2-40B4-BE49-F238E27FC236}">
                <a16:creationId xmlns:a16="http://schemas.microsoft.com/office/drawing/2014/main" id="{AC749629-3766-D8D0-9DC8-45354AE5BE0B}"/>
              </a:ext>
            </a:extLst>
          </p:cNvPr>
          <p:cNvGraphicFramePr>
            <a:graphicFrameLocks noGrp="1"/>
          </p:cNvGraphicFramePr>
          <p:nvPr>
            <p:extLst>
              <p:ext uri="{D42A27DB-BD31-4B8C-83A1-F6EECF244321}">
                <p14:modId xmlns:p14="http://schemas.microsoft.com/office/powerpoint/2010/main" val="3622804236"/>
              </p:ext>
            </p:extLst>
          </p:nvPr>
        </p:nvGraphicFramePr>
        <p:xfrm>
          <a:off x="3971910" y="3162426"/>
          <a:ext cx="6873744" cy="3196998"/>
        </p:xfrm>
        <a:graphic>
          <a:graphicData uri="http://schemas.openxmlformats.org/drawingml/2006/table">
            <a:tbl>
              <a:tblPr firstRow="1" firstCol="1" bandRow="1">
                <a:tableStyleId>{1FECB4D8-DB02-4DC6-A0A2-4F2EBAE1DC90}</a:tableStyleId>
              </a:tblPr>
              <a:tblGrid>
                <a:gridCol w="3436872">
                  <a:extLst>
                    <a:ext uri="{9D8B030D-6E8A-4147-A177-3AD203B41FA5}">
                      <a16:colId xmlns:a16="http://schemas.microsoft.com/office/drawing/2014/main" val="3151419965"/>
                    </a:ext>
                  </a:extLst>
                </a:gridCol>
                <a:gridCol w="3436872">
                  <a:extLst>
                    <a:ext uri="{9D8B030D-6E8A-4147-A177-3AD203B41FA5}">
                      <a16:colId xmlns:a16="http://schemas.microsoft.com/office/drawing/2014/main" val="3301648247"/>
                    </a:ext>
                  </a:extLst>
                </a:gridCol>
              </a:tblGrid>
              <a:tr h="229177">
                <a:tc>
                  <a:txBody>
                    <a:bodyPr/>
                    <a:lstStyle/>
                    <a:p>
                      <a:pPr algn="ctr">
                        <a:lnSpc>
                          <a:spcPct val="107000"/>
                        </a:lnSpc>
                        <a:spcAft>
                          <a:spcPts val="800"/>
                        </a:spcAft>
                      </a:pPr>
                      <a:r>
                        <a:rPr lang="es-MX" sz="1200" dirty="0">
                          <a:effectLst/>
                          <a:latin typeface="Montserrat" panose="00000500000000000000" pitchFamily="50" charset="0"/>
                        </a:rPr>
                        <a:t>COMISIÓN</a:t>
                      </a:r>
                      <a:endParaRPr lang="es-MX" sz="1200" dirty="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tc>
                  <a:txBody>
                    <a:bodyPr/>
                    <a:lstStyle/>
                    <a:p>
                      <a:pPr algn="ctr">
                        <a:lnSpc>
                          <a:spcPct val="107000"/>
                        </a:lnSpc>
                        <a:spcAft>
                          <a:spcPts val="800"/>
                        </a:spcAft>
                      </a:pPr>
                      <a:r>
                        <a:rPr lang="es-MX" sz="1200" dirty="0">
                          <a:effectLst/>
                          <a:latin typeface="Montserrat" panose="00000500000000000000" pitchFamily="50" charset="0"/>
                        </a:rPr>
                        <a:t>CARGO</a:t>
                      </a:r>
                      <a:endParaRPr lang="es-MX" sz="1200" dirty="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extLst>
                  <a:ext uri="{0D108BD9-81ED-4DB2-BD59-A6C34878D82A}">
                    <a16:rowId xmlns:a16="http://schemas.microsoft.com/office/drawing/2014/main" val="4076608747"/>
                  </a:ext>
                </a:extLst>
              </a:tr>
              <a:tr h="229177">
                <a:tc>
                  <a:txBody>
                    <a:bodyPr/>
                    <a:lstStyle/>
                    <a:p>
                      <a:pPr>
                        <a:lnSpc>
                          <a:spcPct val="107000"/>
                        </a:lnSpc>
                        <a:spcAft>
                          <a:spcPts val="800"/>
                        </a:spcAft>
                      </a:pPr>
                      <a:r>
                        <a:rPr lang="es-MX" sz="1200" dirty="0">
                          <a:effectLst/>
                          <a:latin typeface="Montserrat" panose="00000500000000000000" pitchFamily="50" charset="0"/>
                        </a:rPr>
                        <a:t>Hacienda Municipal</a:t>
                      </a:r>
                      <a:endParaRPr lang="es-MX" sz="1200" dirty="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tc>
                  <a:txBody>
                    <a:bodyPr/>
                    <a:lstStyle/>
                    <a:p>
                      <a:pPr algn="ctr">
                        <a:lnSpc>
                          <a:spcPct val="107000"/>
                        </a:lnSpc>
                        <a:spcAft>
                          <a:spcPts val="800"/>
                        </a:spcAft>
                      </a:pPr>
                      <a:r>
                        <a:rPr lang="es-MX" sz="1200">
                          <a:effectLst/>
                          <a:latin typeface="Montserrat" panose="00000500000000000000" pitchFamily="50" charset="0"/>
                        </a:rPr>
                        <a:t>Vocal</a:t>
                      </a:r>
                      <a:endParaRPr lang="es-MX" sz="120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extLst>
                  <a:ext uri="{0D108BD9-81ED-4DB2-BD59-A6C34878D82A}">
                    <a16:rowId xmlns:a16="http://schemas.microsoft.com/office/drawing/2014/main" val="2337329199"/>
                  </a:ext>
                </a:extLst>
              </a:tr>
              <a:tr h="229177">
                <a:tc>
                  <a:txBody>
                    <a:bodyPr/>
                    <a:lstStyle/>
                    <a:p>
                      <a:pPr>
                        <a:lnSpc>
                          <a:spcPct val="107000"/>
                        </a:lnSpc>
                        <a:spcAft>
                          <a:spcPts val="800"/>
                        </a:spcAft>
                      </a:pPr>
                      <a:r>
                        <a:rPr lang="es-MX" sz="1200">
                          <a:effectLst/>
                          <a:latin typeface="Montserrat" panose="00000500000000000000" pitchFamily="50" charset="0"/>
                        </a:rPr>
                        <a:t>Salud y Sanidad</a:t>
                      </a:r>
                      <a:endParaRPr lang="es-MX" sz="120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tc>
                  <a:txBody>
                    <a:bodyPr/>
                    <a:lstStyle/>
                    <a:p>
                      <a:pPr algn="ctr">
                        <a:lnSpc>
                          <a:spcPct val="107000"/>
                        </a:lnSpc>
                        <a:spcAft>
                          <a:spcPts val="800"/>
                        </a:spcAft>
                      </a:pPr>
                      <a:r>
                        <a:rPr lang="es-MX" sz="1200" dirty="0">
                          <a:effectLst/>
                          <a:latin typeface="Montserrat" panose="00000500000000000000" pitchFamily="50" charset="0"/>
                        </a:rPr>
                        <a:t>Presidente</a:t>
                      </a:r>
                      <a:endParaRPr lang="es-MX" sz="1200" dirty="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extLst>
                  <a:ext uri="{0D108BD9-81ED-4DB2-BD59-A6C34878D82A}">
                    <a16:rowId xmlns:a16="http://schemas.microsoft.com/office/drawing/2014/main" val="2049009826"/>
                  </a:ext>
                </a:extLst>
              </a:tr>
              <a:tr h="229177">
                <a:tc>
                  <a:txBody>
                    <a:bodyPr/>
                    <a:lstStyle/>
                    <a:p>
                      <a:pPr>
                        <a:lnSpc>
                          <a:spcPct val="107000"/>
                        </a:lnSpc>
                        <a:spcAft>
                          <a:spcPts val="800"/>
                        </a:spcAft>
                      </a:pPr>
                      <a:r>
                        <a:rPr lang="es-MX" sz="1200">
                          <a:effectLst/>
                          <a:latin typeface="Montserrat" panose="00000500000000000000" pitchFamily="50" charset="0"/>
                        </a:rPr>
                        <a:t>Comercio y Abasto</a:t>
                      </a:r>
                      <a:endParaRPr lang="es-MX" sz="120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tc>
                  <a:txBody>
                    <a:bodyPr/>
                    <a:lstStyle/>
                    <a:p>
                      <a:pPr algn="ctr">
                        <a:lnSpc>
                          <a:spcPct val="107000"/>
                        </a:lnSpc>
                        <a:spcAft>
                          <a:spcPts val="800"/>
                        </a:spcAft>
                      </a:pPr>
                      <a:r>
                        <a:rPr lang="es-MX" sz="1200">
                          <a:effectLst/>
                          <a:latin typeface="Montserrat" panose="00000500000000000000" pitchFamily="50" charset="0"/>
                        </a:rPr>
                        <a:t>Vocal</a:t>
                      </a:r>
                      <a:endParaRPr lang="es-MX" sz="120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extLst>
                  <a:ext uri="{0D108BD9-81ED-4DB2-BD59-A6C34878D82A}">
                    <a16:rowId xmlns:a16="http://schemas.microsoft.com/office/drawing/2014/main" val="3096452401"/>
                  </a:ext>
                </a:extLst>
              </a:tr>
              <a:tr h="469001">
                <a:tc>
                  <a:txBody>
                    <a:bodyPr/>
                    <a:lstStyle/>
                    <a:p>
                      <a:pPr>
                        <a:lnSpc>
                          <a:spcPct val="107000"/>
                        </a:lnSpc>
                        <a:spcAft>
                          <a:spcPts val="800"/>
                        </a:spcAft>
                      </a:pPr>
                      <a:r>
                        <a:rPr lang="es-MX" sz="1200">
                          <a:effectLst/>
                          <a:latin typeface="Montserrat" panose="00000500000000000000" pitchFamily="50" charset="0"/>
                        </a:rPr>
                        <a:t>Medio Ambiente y Prevención y Gestión Integral de Residuos Sólidos Urbanos</a:t>
                      </a:r>
                      <a:endParaRPr lang="es-MX" sz="120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tc>
                  <a:txBody>
                    <a:bodyPr/>
                    <a:lstStyle/>
                    <a:p>
                      <a:pPr algn="ctr">
                        <a:lnSpc>
                          <a:spcPct val="107000"/>
                        </a:lnSpc>
                        <a:spcAft>
                          <a:spcPts val="800"/>
                        </a:spcAft>
                      </a:pPr>
                      <a:r>
                        <a:rPr lang="es-MX" sz="1200" dirty="0">
                          <a:effectLst/>
                          <a:latin typeface="Montserrat" panose="00000500000000000000" pitchFamily="50" charset="0"/>
                        </a:rPr>
                        <a:t>Secretaria</a:t>
                      </a:r>
                      <a:endParaRPr lang="es-MX" sz="1200" dirty="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extLst>
                  <a:ext uri="{0D108BD9-81ED-4DB2-BD59-A6C34878D82A}">
                    <a16:rowId xmlns:a16="http://schemas.microsoft.com/office/drawing/2014/main" val="3693167153"/>
                  </a:ext>
                </a:extLst>
              </a:tr>
              <a:tr h="229177">
                <a:tc>
                  <a:txBody>
                    <a:bodyPr/>
                    <a:lstStyle/>
                    <a:p>
                      <a:pPr>
                        <a:lnSpc>
                          <a:spcPct val="107000"/>
                        </a:lnSpc>
                        <a:spcAft>
                          <a:spcPts val="800"/>
                        </a:spcAft>
                      </a:pPr>
                      <a:r>
                        <a:rPr lang="es-MX" sz="1200">
                          <a:effectLst/>
                          <a:latin typeface="Montserrat" panose="00000500000000000000" pitchFamily="50" charset="0"/>
                        </a:rPr>
                        <a:t>Transparencia y Acceso a la Información Pública</a:t>
                      </a:r>
                      <a:endParaRPr lang="es-MX" sz="120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tc>
                  <a:txBody>
                    <a:bodyPr/>
                    <a:lstStyle/>
                    <a:p>
                      <a:pPr algn="ctr">
                        <a:lnSpc>
                          <a:spcPct val="107000"/>
                        </a:lnSpc>
                        <a:spcAft>
                          <a:spcPts val="800"/>
                        </a:spcAft>
                      </a:pPr>
                      <a:r>
                        <a:rPr lang="es-MX" sz="1200">
                          <a:effectLst/>
                          <a:latin typeface="Montserrat" panose="00000500000000000000" pitchFamily="50" charset="0"/>
                        </a:rPr>
                        <a:t>Vocal</a:t>
                      </a:r>
                      <a:endParaRPr lang="es-MX" sz="120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extLst>
                  <a:ext uri="{0D108BD9-81ED-4DB2-BD59-A6C34878D82A}">
                    <a16:rowId xmlns:a16="http://schemas.microsoft.com/office/drawing/2014/main" val="2021716126"/>
                  </a:ext>
                </a:extLst>
              </a:tr>
              <a:tr h="253290">
                <a:tc>
                  <a:txBody>
                    <a:bodyPr/>
                    <a:lstStyle/>
                    <a:p>
                      <a:pPr>
                        <a:lnSpc>
                          <a:spcPct val="107000"/>
                        </a:lnSpc>
                        <a:spcAft>
                          <a:spcPts val="800"/>
                        </a:spcAft>
                      </a:pPr>
                      <a:r>
                        <a:rPr lang="es-MX" sz="1200">
                          <a:effectLst/>
                          <a:latin typeface="Montserrat" panose="00000500000000000000" pitchFamily="50" charset="0"/>
                        </a:rPr>
                        <a:t>Mejora Regulatoria</a:t>
                      </a:r>
                      <a:endParaRPr lang="es-MX" sz="120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tc>
                  <a:txBody>
                    <a:bodyPr/>
                    <a:lstStyle/>
                    <a:p>
                      <a:pPr algn="ctr">
                        <a:lnSpc>
                          <a:spcPct val="107000"/>
                        </a:lnSpc>
                        <a:spcAft>
                          <a:spcPts val="800"/>
                        </a:spcAft>
                      </a:pPr>
                      <a:r>
                        <a:rPr lang="es-MX" sz="1200" dirty="0">
                          <a:effectLst/>
                          <a:latin typeface="Montserrat" panose="00000500000000000000" pitchFamily="50" charset="0"/>
                        </a:rPr>
                        <a:t>Presidente</a:t>
                      </a:r>
                      <a:endParaRPr lang="es-MX" sz="1200" dirty="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extLst>
                  <a:ext uri="{0D108BD9-81ED-4DB2-BD59-A6C34878D82A}">
                    <a16:rowId xmlns:a16="http://schemas.microsoft.com/office/drawing/2014/main" val="1025042980"/>
                  </a:ext>
                </a:extLst>
              </a:tr>
              <a:tr h="708823">
                <a:tc>
                  <a:txBody>
                    <a:bodyPr/>
                    <a:lstStyle/>
                    <a:p>
                      <a:pPr>
                        <a:lnSpc>
                          <a:spcPct val="107000"/>
                        </a:lnSpc>
                        <a:spcAft>
                          <a:spcPts val="800"/>
                        </a:spcAft>
                      </a:pPr>
                      <a:r>
                        <a:rPr lang="es-MX" sz="1200" dirty="0">
                          <a:effectLst/>
                          <a:latin typeface="Montserrat" panose="00000500000000000000" pitchFamily="50" charset="0"/>
                        </a:rPr>
                        <a:t>Agua Potable, Drenaje, Alcantarillado, Trata- miento y Disposición y Saneamiento de Aguas Residuales</a:t>
                      </a:r>
                      <a:endParaRPr lang="es-MX" sz="1200" dirty="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tc>
                  <a:txBody>
                    <a:bodyPr/>
                    <a:lstStyle/>
                    <a:p>
                      <a:pPr algn="ctr">
                        <a:lnSpc>
                          <a:spcPct val="107000"/>
                        </a:lnSpc>
                        <a:spcAft>
                          <a:spcPts val="800"/>
                        </a:spcAft>
                      </a:pPr>
                      <a:r>
                        <a:rPr lang="es-MX" sz="1200">
                          <a:effectLst/>
                          <a:latin typeface="Montserrat" panose="00000500000000000000" pitchFamily="50" charset="0"/>
                        </a:rPr>
                        <a:t>Vocal</a:t>
                      </a:r>
                      <a:endParaRPr lang="es-MX" sz="120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extLst>
                  <a:ext uri="{0D108BD9-81ED-4DB2-BD59-A6C34878D82A}">
                    <a16:rowId xmlns:a16="http://schemas.microsoft.com/office/drawing/2014/main" val="3820873056"/>
                  </a:ext>
                </a:extLst>
              </a:tr>
              <a:tr h="469001">
                <a:tc>
                  <a:txBody>
                    <a:bodyPr/>
                    <a:lstStyle/>
                    <a:p>
                      <a:pPr>
                        <a:lnSpc>
                          <a:spcPct val="107000"/>
                        </a:lnSpc>
                        <a:spcAft>
                          <a:spcPts val="800"/>
                        </a:spcAft>
                      </a:pPr>
                      <a:r>
                        <a:rPr lang="es-MX" sz="1200">
                          <a:effectLst/>
                          <a:latin typeface="Montserrat" panose="00000500000000000000" pitchFamily="50" charset="0"/>
                        </a:rPr>
                        <a:t>Comisión de Atención a Pueblos y Comunidades Indígenas</a:t>
                      </a:r>
                      <a:endParaRPr lang="es-MX" sz="120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tc>
                  <a:txBody>
                    <a:bodyPr/>
                    <a:lstStyle/>
                    <a:p>
                      <a:pPr algn="ctr">
                        <a:lnSpc>
                          <a:spcPct val="107000"/>
                        </a:lnSpc>
                        <a:spcAft>
                          <a:spcPts val="800"/>
                        </a:spcAft>
                      </a:pPr>
                      <a:r>
                        <a:rPr lang="es-MX" sz="1200" dirty="0">
                          <a:effectLst/>
                          <a:latin typeface="Montserrat" panose="00000500000000000000" pitchFamily="50" charset="0"/>
                        </a:rPr>
                        <a:t>Presidente</a:t>
                      </a:r>
                      <a:endParaRPr lang="es-MX" sz="1200" dirty="0">
                        <a:effectLst/>
                        <a:latin typeface="Montserrat" panose="00000500000000000000" pitchFamily="50" charset="0"/>
                        <a:ea typeface="Calibri" panose="020F0502020204030204" pitchFamily="34" charset="0"/>
                        <a:cs typeface="Times New Roman" panose="02020603050405020304" pitchFamily="18" charset="0"/>
                      </a:endParaRPr>
                    </a:p>
                  </a:txBody>
                  <a:tcPr marL="72363" marR="72363" marT="0" marB="0"/>
                </a:tc>
                <a:extLst>
                  <a:ext uri="{0D108BD9-81ED-4DB2-BD59-A6C34878D82A}">
                    <a16:rowId xmlns:a16="http://schemas.microsoft.com/office/drawing/2014/main" val="2210980970"/>
                  </a:ext>
                </a:extLst>
              </a:tr>
            </a:tbl>
          </a:graphicData>
        </a:graphic>
      </p:graphicFrame>
      <p:sp>
        <p:nvSpPr>
          <p:cNvPr id="38" name="タイトル 1">
            <a:extLst>
              <a:ext uri="{FF2B5EF4-FFF2-40B4-BE49-F238E27FC236}">
                <a16:creationId xmlns:a16="http://schemas.microsoft.com/office/drawing/2014/main" id="{BEBA5671-72A1-B3AB-86DF-55460A68C32D}"/>
              </a:ext>
            </a:extLst>
          </p:cNvPr>
          <p:cNvSpPr txBox="1">
            <a:spLocks/>
          </p:cNvSpPr>
          <p:nvPr/>
        </p:nvSpPr>
        <p:spPr>
          <a:xfrm>
            <a:off x="1034965" y="4487734"/>
            <a:ext cx="2839472" cy="128864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2900" indent="-342900" algn="r">
              <a:lnSpc>
                <a:spcPct val="107000"/>
              </a:lnSpc>
              <a:spcAft>
                <a:spcPts val="800"/>
              </a:spcAft>
              <a:buClr>
                <a:srgbClr val="9C223C"/>
              </a:buClr>
              <a:buFont typeface="Wingdings" panose="05000000000000000000" pitchFamily="2" charset="2"/>
              <a:buChar char="v"/>
            </a:pPr>
            <a:r>
              <a:rPr kumimoji="1" lang="es-MX" sz="2000" b="1" dirty="0">
                <a:solidFill>
                  <a:srgbClr val="BC955C"/>
                </a:solidFill>
                <a:latin typeface="Montserrat ExtraBold" panose="00000900000000000000" pitchFamily="50" charset="0"/>
              </a:rPr>
              <a:t>Participación en Comisiones</a:t>
            </a:r>
          </a:p>
        </p:txBody>
      </p:sp>
    </p:spTree>
    <p:extLst>
      <p:ext uri="{BB962C8B-B14F-4D97-AF65-F5344CB8AC3E}">
        <p14:creationId xmlns:p14="http://schemas.microsoft.com/office/powerpoint/2010/main" val="3502549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esquinas redondeadas 7">
            <a:extLst>
              <a:ext uri="{FF2B5EF4-FFF2-40B4-BE49-F238E27FC236}">
                <a16:creationId xmlns:a16="http://schemas.microsoft.com/office/drawing/2014/main" id="{307CDB8B-4C74-5BB5-C315-946DE3E6D4DA}"/>
              </a:ext>
            </a:extLst>
          </p:cNvPr>
          <p:cNvSpPr/>
          <p:nvPr/>
        </p:nvSpPr>
        <p:spPr>
          <a:xfrm>
            <a:off x="695433" y="1832351"/>
            <a:ext cx="10611196" cy="4035042"/>
          </a:xfrm>
          <a:prstGeom prst="round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正方形/長方形 7"/>
          <p:cNvSpPr/>
          <p:nvPr/>
        </p:nvSpPr>
        <p:spPr>
          <a:xfrm>
            <a:off x="277151" y="359599"/>
            <a:ext cx="3240360" cy="72008"/>
          </a:xfrm>
          <a:prstGeom prst="rect">
            <a:avLst/>
          </a:prstGeom>
          <a:solidFill>
            <a:srgbClr val="BC95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タイトル 1"/>
          <p:cNvSpPr txBox="1">
            <a:spLocks/>
          </p:cNvSpPr>
          <p:nvPr/>
        </p:nvSpPr>
        <p:spPr>
          <a:xfrm>
            <a:off x="187295" y="-1508"/>
            <a:ext cx="7755434" cy="70618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kumimoji="1" lang="es-MX" sz="2000" b="1" dirty="0">
                <a:solidFill>
                  <a:srgbClr val="BC955C"/>
                </a:solidFill>
                <a:latin typeface="Montserrat ExtraBold" panose="00000900000000000000" pitchFamily="50" charset="0"/>
              </a:rPr>
              <a:t>Trabajos en las Comisiones</a:t>
            </a:r>
            <a:endParaRPr kumimoji="1" lang="en-US" altLang="ja-JP" sz="2000" b="1" dirty="0">
              <a:solidFill>
                <a:srgbClr val="BC955C"/>
              </a:solidFill>
              <a:latin typeface="Montserrat ExtraBold" panose="00000900000000000000" pitchFamily="50" charset="0"/>
            </a:endParaRPr>
          </a:p>
        </p:txBody>
      </p:sp>
      <p:grpSp>
        <p:nvGrpSpPr>
          <p:cNvPr id="6" name="Grupo 5">
            <a:extLst>
              <a:ext uri="{FF2B5EF4-FFF2-40B4-BE49-F238E27FC236}">
                <a16:creationId xmlns:a16="http://schemas.microsoft.com/office/drawing/2014/main" id="{B3A91F46-982F-A535-DE54-0B07065B691F}"/>
              </a:ext>
            </a:extLst>
          </p:cNvPr>
          <p:cNvGrpSpPr/>
          <p:nvPr/>
        </p:nvGrpSpPr>
        <p:grpSpPr>
          <a:xfrm>
            <a:off x="-14514" y="5776381"/>
            <a:ext cx="12143973" cy="1444040"/>
            <a:chOff x="-14514" y="5776381"/>
            <a:chExt cx="12143973" cy="1444040"/>
          </a:xfrm>
        </p:grpSpPr>
        <p:pic>
          <p:nvPicPr>
            <p:cNvPr id="5" name="Imagen 4" descr="Imagen que contiene Logotipo&#10;&#10;Descripción generada automáticamente">
              <a:extLst>
                <a:ext uri="{FF2B5EF4-FFF2-40B4-BE49-F238E27FC236}">
                  <a16:creationId xmlns:a16="http://schemas.microsoft.com/office/drawing/2014/main" id="{A3C385A7-EB4A-7263-5424-A2539A39BC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5419" y="5776381"/>
              <a:ext cx="1444040" cy="1444040"/>
            </a:xfrm>
            <a:prstGeom prst="rect">
              <a:avLst/>
            </a:prstGeom>
          </p:spPr>
        </p:pic>
        <p:grpSp>
          <p:nvGrpSpPr>
            <p:cNvPr id="22" name="Grupo 21"/>
            <p:cNvGrpSpPr/>
            <p:nvPr/>
          </p:nvGrpSpPr>
          <p:grpSpPr>
            <a:xfrm>
              <a:off x="-14514" y="6220524"/>
              <a:ext cx="10772503" cy="555754"/>
              <a:chOff x="187295" y="6229683"/>
              <a:chExt cx="10772503" cy="555754"/>
            </a:xfrm>
          </p:grpSpPr>
          <p:pic>
            <p:nvPicPr>
              <p:cNvPr id="23" name="Imagen 22">
                <a:extLst>
                  <a:ext uri="{FF2B5EF4-FFF2-40B4-BE49-F238E27FC236}">
                    <a16:creationId xmlns:a16="http://schemas.microsoft.com/office/drawing/2014/main" id="{50117A08-7800-4A7A-879F-3BDF712003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75982" y="6229683"/>
                <a:ext cx="2839472" cy="555754"/>
              </a:xfrm>
              <a:prstGeom prst="rect">
                <a:avLst/>
              </a:prstGeom>
            </p:spPr>
          </p:pic>
          <p:pic>
            <p:nvPicPr>
              <p:cNvPr id="24" name="Imagen 23">
                <a:extLst>
                  <a:ext uri="{FF2B5EF4-FFF2-40B4-BE49-F238E27FC236}">
                    <a16:creationId xmlns:a16="http://schemas.microsoft.com/office/drawing/2014/main" id="{50117A08-7800-4A7A-879F-3BDF712003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31638" y="6229683"/>
                <a:ext cx="2839472" cy="555754"/>
              </a:xfrm>
              <a:prstGeom prst="rect">
                <a:avLst/>
              </a:prstGeom>
            </p:spPr>
          </p:pic>
          <p:pic>
            <p:nvPicPr>
              <p:cNvPr id="25" name="Imagen 24">
                <a:extLst>
                  <a:ext uri="{FF2B5EF4-FFF2-40B4-BE49-F238E27FC236}">
                    <a16:creationId xmlns:a16="http://schemas.microsoft.com/office/drawing/2014/main" id="{50117A08-7800-4A7A-879F-3BDF712003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7295" y="6229683"/>
                <a:ext cx="2839472" cy="555754"/>
              </a:xfrm>
              <a:prstGeom prst="rect">
                <a:avLst/>
              </a:prstGeom>
            </p:spPr>
          </p:pic>
          <p:pic>
            <p:nvPicPr>
              <p:cNvPr id="26" name="Imagen 25">
                <a:extLst>
                  <a:ext uri="{FF2B5EF4-FFF2-40B4-BE49-F238E27FC236}">
                    <a16:creationId xmlns:a16="http://schemas.microsoft.com/office/drawing/2014/main" id="{50117A08-7800-4A7A-879F-3BDF712003A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20326" y="6229683"/>
                <a:ext cx="2839472" cy="555754"/>
              </a:xfrm>
              <a:prstGeom prst="rect">
                <a:avLst/>
              </a:prstGeom>
            </p:spPr>
          </p:pic>
        </p:grpSp>
      </p:grpSp>
      <p:sp>
        <p:nvSpPr>
          <p:cNvPr id="32" name="CuadroTexto 31">
            <a:extLst>
              <a:ext uri="{FF2B5EF4-FFF2-40B4-BE49-F238E27FC236}">
                <a16:creationId xmlns:a16="http://schemas.microsoft.com/office/drawing/2014/main" id="{A2F6DC49-6305-CECC-22AD-EA2A5E296884}"/>
              </a:ext>
            </a:extLst>
          </p:cNvPr>
          <p:cNvSpPr txBox="1"/>
          <p:nvPr/>
        </p:nvSpPr>
        <p:spPr>
          <a:xfrm>
            <a:off x="6989670" y="990636"/>
            <a:ext cx="4157301" cy="400110"/>
          </a:xfrm>
          <a:prstGeom prst="rect">
            <a:avLst/>
          </a:prstGeom>
          <a:noFill/>
        </p:spPr>
        <p:txBody>
          <a:bodyPr wrap="square">
            <a:spAutoFit/>
          </a:bodyPr>
          <a:lstStyle/>
          <a:p>
            <a:r>
              <a:rPr kumimoji="1" lang="es-MX" sz="2000" b="1" dirty="0">
                <a:solidFill>
                  <a:schemeClr val="bg1"/>
                </a:solidFill>
                <a:latin typeface="Montserrat ExtraBold" panose="00000900000000000000" pitchFamily="50" charset="0"/>
                <a:ea typeface="+mj-ea"/>
                <a:cs typeface="+mj-cs"/>
              </a:rPr>
              <a:t>23</a:t>
            </a:r>
            <a:r>
              <a:rPr lang="es-MX" sz="2000" dirty="0">
                <a:solidFill>
                  <a:schemeClr val="bg1"/>
                </a:solidFill>
                <a:effectLst/>
                <a:latin typeface="Montserrat" panose="00000500000000000000" pitchFamily="50" charset="0"/>
                <a:ea typeface="Calibri" panose="020F0502020204030204" pitchFamily="34" charset="0"/>
              </a:rPr>
              <a:t>  sesiones ordinarias</a:t>
            </a:r>
            <a:endParaRPr lang="es-MX" sz="2000" dirty="0">
              <a:solidFill>
                <a:schemeClr val="bg1"/>
              </a:solidFill>
              <a:latin typeface="Montserrat" panose="00000500000000000000" pitchFamily="50" charset="0"/>
            </a:endParaRPr>
          </a:p>
        </p:txBody>
      </p:sp>
      <p:sp>
        <p:nvSpPr>
          <p:cNvPr id="3" name="Rectángulo: esquinas redondeadas 2">
            <a:extLst>
              <a:ext uri="{FF2B5EF4-FFF2-40B4-BE49-F238E27FC236}">
                <a16:creationId xmlns:a16="http://schemas.microsoft.com/office/drawing/2014/main" id="{58165D14-43D0-6B1D-B577-1213A42CEA2F}"/>
              </a:ext>
            </a:extLst>
          </p:cNvPr>
          <p:cNvSpPr/>
          <p:nvPr/>
        </p:nvSpPr>
        <p:spPr>
          <a:xfrm>
            <a:off x="4676264" y="840305"/>
            <a:ext cx="2839472" cy="555754"/>
          </a:xfrm>
          <a:prstGeom prst="roundRect">
            <a:avLst/>
          </a:prstGeom>
          <a:solidFill>
            <a:srgbClr val="B51C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es-MX" sz="1800" b="1" dirty="0">
                <a:effectLst/>
                <a:latin typeface="Montserrat Medium" panose="00000600000000000000" pitchFamily="50" charset="0"/>
                <a:ea typeface="Calibri" panose="020F0502020204030204" pitchFamily="34" charset="0"/>
                <a:cs typeface="Times New Roman" panose="02020603050405020304" pitchFamily="18" charset="0"/>
              </a:rPr>
              <a:t>Hacienda Municipal</a:t>
            </a:r>
            <a:endParaRPr lang="es-MX" sz="1800" dirty="0">
              <a:effectLst/>
              <a:latin typeface="Montserrat Medium" panose="00000600000000000000" pitchFamily="50" charset="0"/>
              <a:ea typeface="Calibri" panose="020F0502020204030204" pitchFamily="34" charset="0"/>
              <a:cs typeface="Times New Roman" panose="02020603050405020304" pitchFamily="18" charset="0"/>
            </a:endParaRPr>
          </a:p>
        </p:txBody>
      </p:sp>
      <p:sp>
        <p:nvSpPr>
          <p:cNvPr id="31" name="CuadroTexto 30">
            <a:extLst>
              <a:ext uri="{FF2B5EF4-FFF2-40B4-BE49-F238E27FC236}">
                <a16:creationId xmlns:a16="http://schemas.microsoft.com/office/drawing/2014/main" id="{E2A87706-9A9E-1CF3-451C-5FF35E296432}"/>
              </a:ext>
            </a:extLst>
          </p:cNvPr>
          <p:cNvSpPr txBox="1"/>
          <p:nvPr/>
        </p:nvSpPr>
        <p:spPr>
          <a:xfrm>
            <a:off x="777926" y="2127240"/>
            <a:ext cx="10369045" cy="3118482"/>
          </a:xfrm>
          <a:prstGeom prst="rect">
            <a:avLst/>
          </a:prstGeom>
          <a:noFill/>
        </p:spPr>
        <p:txBody>
          <a:bodyPr wrap="square">
            <a:spAutoFit/>
          </a:bodyPr>
          <a:lstStyle/>
          <a:p>
            <a:pPr algn="just">
              <a:lnSpc>
                <a:spcPct val="107000"/>
              </a:lnSpc>
              <a:spcAft>
                <a:spcPts val="800"/>
              </a:spcAft>
            </a:pPr>
            <a:r>
              <a:rPr lang="es-MX" sz="1600" dirty="0">
                <a:solidFill>
                  <a:schemeClr val="bg1"/>
                </a:solidFill>
                <a:effectLst/>
                <a:latin typeface="Montserrat" panose="00000500000000000000" pitchFamily="50" charset="0"/>
                <a:ea typeface="Calibri" panose="020F0502020204030204" pitchFamily="34" charset="0"/>
                <a:cs typeface="Times New Roman" panose="02020603050405020304" pitchFamily="18" charset="0"/>
              </a:rPr>
              <a:t>En el análisis del proyecto de presupuesto de egresos para el ejercicio 2024, se tomó en consideración las necesidades del pueblo en materia de infraestructura y acciones asimismo con el objeto de coadyuvar a una política hacendaria municipal responsable, por lo que se discutió y aprobó el Presupuesto de Egresos para el ejercicio fiscal 2024 y sus modificaciones, priorizando </a:t>
            </a:r>
            <a:r>
              <a:rPr lang="es-MX" sz="1600" dirty="0">
                <a:solidFill>
                  <a:schemeClr val="bg1"/>
                </a:solidFill>
                <a:latin typeface="Montserrat" panose="00000500000000000000" pitchFamily="50" charset="0"/>
                <a:ea typeface="Calibri" panose="020F0502020204030204" pitchFamily="34" charset="0"/>
                <a:cs typeface="Times New Roman" panose="02020603050405020304" pitchFamily="18" charset="0"/>
              </a:rPr>
              <a:t>la infraestructura municipal, mayor a poyo a la seguridad pública y las indemnizaciones derivadas de los laudos laborales</a:t>
            </a:r>
            <a:r>
              <a:rPr lang="es-MX" sz="1600" dirty="0">
                <a:solidFill>
                  <a:schemeClr val="bg1"/>
                </a:solidFill>
                <a:effectLst/>
                <a:latin typeface="Montserrat" panose="00000500000000000000" pitchFamily="50" charset="0"/>
                <a:ea typeface="Calibri" panose="020F0502020204030204" pitchFamily="34" charset="0"/>
                <a:cs typeface="Times New Roman" panose="02020603050405020304" pitchFamily="18" charset="0"/>
              </a:rPr>
              <a:t>.  En este sentido también se revisó la ley de ingresos, actualizando tarifas a fin de que los servicios públicos sean las adecuadas por el bien o prestación del servicio público, cuidando la hacienda municipal responsable y acorde a los indicadores económicos.</a:t>
            </a:r>
          </a:p>
          <a:p>
            <a:pPr algn="just">
              <a:lnSpc>
                <a:spcPct val="107000"/>
              </a:lnSpc>
              <a:spcAft>
                <a:spcPts val="800"/>
              </a:spcAft>
            </a:pPr>
            <a:r>
              <a:rPr lang="es-MX" sz="1600" dirty="0">
                <a:solidFill>
                  <a:schemeClr val="bg1"/>
                </a:solidFill>
                <a:effectLst/>
                <a:latin typeface="Montserrat" panose="00000500000000000000" pitchFamily="50" charset="0"/>
                <a:ea typeface="Calibri" panose="020F0502020204030204" pitchFamily="34" charset="0"/>
                <a:cs typeface="Times New Roman" panose="02020603050405020304" pitchFamily="18" charset="0"/>
              </a:rPr>
              <a:t>Se aprobó la condonación del impuesto predial de inmuebles de Gobierno del Estado de Hidalgo que son de uso público</a:t>
            </a:r>
            <a:r>
              <a:rPr lang="es-MX" sz="1200" dirty="0">
                <a:solidFill>
                  <a:schemeClr val="bg1"/>
                </a:solidFill>
                <a:effectLst/>
                <a:latin typeface="Montserrat" panose="00000500000000000000" pitchFamily="50" charset="0"/>
                <a:ea typeface="Calibri" panose="020F0502020204030204" pitchFamily="34" charset="0"/>
                <a:cs typeface="Times New Roman" panose="02020603050405020304" pitchFamily="18" charset="0"/>
              </a:rPr>
              <a:t>.</a:t>
            </a:r>
          </a:p>
          <a:p>
            <a:pPr algn="just">
              <a:lnSpc>
                <a:spcPct val="107000"/>
              </a:lnSpc>
              <a:spcAft>
                <a:spcPts val="800"/>
              </a:spcAft>
            </a:pPr>
            <a:endParaRPr lang="es-MX" sz="1200" dirty="0">
              <a:solidFill>
                <a:schemeClr val="bg1"/>
              </a:solidFill>
              <a:effectLst/>
              <a:latin typeface="Montserrat" panose="00000500000000000000" pitchFamily="50"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0256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3">
            <a:extLst>
              <a:ext uri="{FF2B5EF4-FFF2-40B4-BE49-F238E27FC236}">
                <a16:creationId xmlns:a16="http://schemas.microsoft.com/office/drawing/2014/main" id="{495D0D0F-8B81-CEB2-09F2-1BFD76FBE9F1}"/>
              </a:ext>
            </a:extLst>
          </p:cNvPr>
          <p:cNvSpPr/>
          <p:nvPr/>
        </p:nvSpPr>
        <p:spPr>
          <a:xfrm>
            <a:off x="488399" y="1883235"/>
            <a:ext cx="10269590" cy="3861083"/>
          </a:xfrm>
          <a:prstGeom prst="round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Rectángulo: esquinas redondeadas 4">
            <a:extLst>
              <a:ext uri="{FF2B5EF4-FFF2-40B4-BE49-F238E27FC236}">
                <a16:creationId xmlns:a16="http://schemas.microsoft.com/office/drawing/2014/main" id="{25151933-BC59-2F36-33E0-CA4F464F4843}"/>
              </a:ext>
            </a:extLst>
          </p:cNvPr>
          <p:cNvSpPr/>
          <p:nvPr/>
        </p:nvSpPr>
        <p:spPr>
          <a:xfrm>
            <a:off x="3788229" y="851276"/>
            <a:ext cx="4615542" cy="555754"/>
          </a:xfrm>
          <a:prstGeom prst="roundRect">
            <a:avLst/>
          </a:prstGeom>
          <a:solidFill>
            <a:srgbClr val="B51C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es-MX" b="1" dirty="0">
                <a:latin typeface="Montserrat Medium" panose="00000600000000000000" pitchFamily="50" charset="0"/>
                <a:ea typeface="Calibri" panose="020F0502020204030204" pitchFamily="34" charset="0"/>
                <a:cs typeface="Times New Roman" panose="02020603050405020304" pitchFamily="18" charset="0"/>
              </a:rPr>
              <a:t>Comisión de Salud y Sanidad </a:t>
            </a:r>
          </a:p>
        </p:txBody>
      </p:sp>
      <p:sp>
        <p:nvSpPr>
          <p:cNvPr id="6" name="CuadroTexto 5">
            <a:extLst>
              <a:ext uri="{FF2B5EF4-FFF2-40B4-BE49-F238E27FC236}">
                <a16:creationId xmlns:a16="http://schemas.microsoft.com/office/drawing/2014/main" id="{E554E3EE-37F2-9603-4CA4-9868410D27BB}"/>
              </a:ext>
            </a:extLst>
          </p:cNvPr>
          <p:cNvSpPr txBox="1"/>
          <p:nvPr/>
        </p:nvSpPr>
        <p:spPr>
          <a:xfrm>
            <a:off x="749619" y="2195339"/>
            <a:ext cx="9507564" cy="2287486"/>
          </a:xfrm>
          <a:prstGeom prst="rect">
            <a:avLst/>
          </a:prstGeom>
          <a:noFill/>
        </p:spPr>
        <p:txBody>
          <a:bodyPr wrap="square">
            <a:spAutoFit/>
          </a:bodyPr>
          <a:lstStyle/>
          <a:p>
            <a:pPr algn="just">
              <a:lnSpc>
                <a:spcPct val="107000"/>
              </a:lnSpc>
              <a:spcAft>
                <a:spcPts val="800"/>
              </a:spcAft>
            </a:pPr>
            <a:r>
              <a:rPr lang="es-MX" sz="1600" dirty="0">
                <a:solidFill>
                  <a:schemeClr val="bg1"/>
                </a:solidFill>
                <a:latin typeface="Montserrat" panose="00000500000000000000" pitchFamily="50" charset="0"/>
                <a:cs typeface="Times New Roman" panose="02020603050405020304" pitchFamily="18" charset="0"/>
              </a:rPr>
              <a:t>En el marco del Programa de Entornos y Comunidades Saludables, di seguimiento a las actividades del Programa de Trabajo Municipal de Promoción a la Salud 2020 -2024, reuniéndome con directores de la Presidencia Municipal a fin de asegurar el presupuesto correspondiente y acciones en el ámbito de mi responsabilidad para materializar actividades deportivas, culturales y educativas. </a:t>
            </a:r>
          </a:p>
          <a:p>
            <a:pPr algn="just">
              <a:lnSpc>
                <a:spcPct val="107000"/>
              </a:lnSpc>
              <a:spcAft>
                <a:spcPts val="800"/>
              </a:spcAft>
            </a:pPr>
            <a:r>
              <a:rPr lang="es-MX" sz="1600" dirty="0">
                <a:solidFill>
                  <a:schemeClr val="bg1"/>
                </a:solidFill>
                <a:latin typeface="Montserrat" panose="00000500000000000000" pitchFamily="50" charset="0"/>
                <a:cs typeface="Times New Roman" panose="02020603050405020304" pitchFamily="18" charset="0"/>
              </a:rPr>
              <a:t>Se realizaron denuncias al maltrato animal, por la defunción de perros en la localidad de Santa Clara. Se difundió la Ley de protección y trato digno para los animales en el Estado de Hidalgo, difundiendo trípticos digitales y pláticas con la comunidad. </a:t>
            </a:r>
          </a:p>
        </p:txBody>
      </p:sp>
      <p:sp>
        <p:nvSpPr>
          <p:cNvPr id="7" name="タイトル 1">
            <a:extLst>
              <a:ext uri="{FF2B5EF4-FFF2-40B4-BE49-F238E27FC236}">
                <a16:creationId xmlns:a16="http://schemas.microsoft.com/office/drawing/2014/main" id="{FAB2BFB0-500D-DDF3-FAF9-C7C08A660807}"/>
              </a:ext>
            </a:extLst>
          </p:cNvPr>
          <p:cNvSpPr txBox="1">
            <a:spLocks/>
          </p:cNvSpPr>
          <p:nvPr/>
        </p:nvSpPr>
        <p:spPr>
          <a:xfrm>
            <a:off x="187295" y="-1508"/>
            <a:ext cx="7755434" cy="70618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kumimoji="1" lang="es-MX" sz="2000" b="1" dirty="0">
                <a:solidFill>
                  <a:srgbClr val="BC955C"/>
                </a:solidFill>
                <a:latin typeface="Montserrat ExtraBold" panose="00000900000000000000" pitchFamily="50" charset="0"/>
              </a:rPr>
              <a:t>Trabajos en las Comisiones</a:t>
            </a:r>
            <a:endParaRPr kumimoji="1" lang="en-US" altLang="ja-JP" sz="2000" b="1" dirty="0">
              <a:solidFill>
                <a:srgbClr val="BC955C"/>
              </a:solidFill>
              <a:latin typeface="Montserrat ExtraBold" panose="00000900000000000000" pitchFamily="50" charset="0"/>
            </a:endParaRPr>
          </a:p>
        </p:txBody>
      </p:sp>
      <p:sp>
        <p:nvSpPr>
          <p:cNvPr id="8" name="正方形/長方形 7">
            <a:extLst>
              <a:ext uri="{FF2B5EF4-FFF2-40B4-BE49-F238E27FC236}">
                <a16:creationId xmlns:a16="http://schemas.microsoft.com/office/drawing/2014/main" id="{5DDB3C2E-FDE1-5FAD-C935-E92B350BA9F2}"/>
              </a:ext>
            </a:extLst>
          </p:cNvPr>
          <p:cNvSpPr/>
          <p:nvPr/>
        </p:nvSpPr>
        <p:spPr>
          <a:xfrm>
            <a:off x="277151" y="359599"/>
            <a:ext cx="3240360" cy="72008"/>
          </a:xfrm>
          <a:prstGeom prst="rect">
            <a:avLst/>
          </a:prstGeom>
          <a:solidFill>
            <a:srgbClr val="BC95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 name="Grupo 8">
            <a:extLst>
              <a:ext uri="{FF2B5EF4-FFF2-40B4-BE49-F238E27FC236}">
                <a16:creationId xmlns:a16="http://schemas.microsoft.com/office/drawing/2014/main" id="{6C032BBD-FF54-CE5E-EA14-0E7350DF53AC}"/>
              </a:ext>
            </a:extLst>
          </p:cNvPr>
          <p:cNvGrpSpPr/>
          <p:nvPr/>
        </p:nvGrpSpPr>
        <p:grpSpPr>
          <a:xfrm>
            <a:off x="-14514" y="5776381"/>
            <a:ext cx="12143973" cy="1444040"/>
            <a:chOff x="-14514" y="5776381"/>
            <a:chExt cx="12143973" cy="1444040"/>
          </a:xfrm>
        </p:grpSpPr>
        <p:pic>
          <p:nvPicPr>
            <p:cNvPr id="10" name="Imagen 9" descr="Imagen que contiene Logotipo&#10;&#10;Descripción generada automáticamente">
              <a:extLst>
                <a:ext uri="{FF2B5EF4-FFF2-40B4-BE49-F238E27FC236}">
                  <a16:creationId xmlns:a16="http://schemas.microsoft.com/office/drawing/2014/main" id="{F42CF652-BDF3-6486-DA77-BFDB878E23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5419" y="5776381"/>
              <a:ext cx="1444040" cy="1444040"/>
            </a:xfrm>
            <a:prstGeom prst="rect">
              <a:avLst/>
            </a:prstGeom>
          </p:spPr>
        </p:pic>
        <p:grpSp>
          <p:nvGrpSpPr>
            <p:cNvPr id="11" name="Grupo 10">
              <a:extLst>
                <a:ext uri="{FF2B5EF4-FFF2-40B4-BE49-F238E27FC236}">
                  <a16:creationId xmlns:a16="http://schemas.microsoft.com/office/drawing/2014/main" id="{82A0A2B4-F606-D477-F480-9EB4B123D932}"/>
                </a:ext>
              </a:extLst>
            </p:cNvPr>
            <p:cNvGrpSpPr/>
            <p:nvPr/>
          </p:nvGrpSpPr>
          <p:grpSpPr>
            <a:xfrm>
              <a:off x="-14514" y="6220524"/>
              <a:ext cx="10772503" cy="555754"/>
              <a:chOff x="187295" y="6229683"/>
              <a:chExt cx="10772503" cy="555754"/>
            </a:xfrm>
          </p:grpSpPr>
          <p:pic>
            <p:nvPicPr>
              <p:cNvPr id="12" name="Imagen 11">
                <a:extLst>
                  <a:ext uri="{FF2B5EF4-FFF2-40B4-BE49-F238E27FC236}">
                    <a16:creationId xmlns:a16="http://schemas.microsoft.com/office/drawing/2014/main" id="{0DCBAAC5-EE00-1729-06EB-A73C962EB1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75982" y="6229683"/>
                <a:ext cx="2839472" cy="555754"/>
              </a:xfrm>
              <a:prstGeom prst="rect">
                <a:avLst/>
              </a:prstGeom>
            </p:spPr>
          </p:pic>
          <p:pic>
            <p:nvPicPr>
              <p:cNvPr id="13" name="Imagen 12">
                <a:extLst>
                  <a:ext uri="{FF2B5EF4-FFF2-40B4-BE49-F238E27FC236}">
                    <a16:creationId xmlns:a16="http://schemas.microsoft.com/office/drawing/2014/main" id="{311EE5F7-3335-40EB-92D1-30854EB60F7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31638" y="6229683"/>
                <a:ext cx="2839472" cy="555754"/>
              </a:xfrm>
              <a:prstGeom prst="rect">
                <a:avLst/>
              </a:prstGeom>
            </p:spPr>
          </p:pic>
          <p:pic>
            <p:nvPicPr>
              <p:cNvPr id="14" name="Imagen 13">
                <a:extLst>
                  <a:ext uri="{FF2B5EF4-FFF2-40B4-BE49-F238E27FC236}">
                    <a16:creationId xmlns:a16="http://schemas.microsoft.com/office/drawing/2014/main" id="{1316D1B1-AE38-A61F-EADD-E7DF78DADF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7295" y="6229683"/>
                <a:ext cx="2839472" cy="555754"/>
              </a:xfrm>
              <a:prstGeom prst="rect">
                <a:avLst/>
              </a:prstGeom>
            </p:spPr>
          </p:pic>
          <p:pic>
            <p:nvPicPr>
              <p:cNvPr id="15" name="Imagen 14">
                <a:extLst>
                  <a:ext uri="{FF2B5EF4-FFF2-40B4-BE49-F238E27FC236}">
                    <a16:creationId xmlns:a16="http://schemas.microsoft.com/office/drawing/2014/main" id="{B9574196-E662-95DD-9A60-0432F3848D4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20326" y="6229683"/>
                <a:ext cx="2839472" cy="555754"/>
              </a:xfrm>
              <a:prstGeom prst="rect">
                <a:avLst/>
              </a:prstGeom>
            </p:spPr>
          </p:pic>
        </p:grpSp>
      </p:grpSp>
    </p:spTree>
    <p:extLst>
      <p:ext uri="{BB962C8B-B14F-4D97-AF65-F5344CB8AC3E}">
        <p14:creationId xmlns:p14="http://schemas.microsoft.com/office/powerpoint/2010/main" val="2805844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FAB2BFB0-500D-DDF3-FAF9-C7C08A660807}"/>
              </a:ext>
            </a:extLst>
          </p:cNvPr>
          <p:cNvSpPr txBox="1">
            <a:spLocks/>
          </p:cNvSpPr>
          <p:nvPr/>
        </p:nvSpPr>
        <p:spPr>
          <a:xfrm>
            <a:off x="187295" y="-1508"/>
            <a:ext cx="7755434" cy="70618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kumimoji="1" lang="es-MX" sz="2000" b="1" dirty="0">
                <a:solidFill>
                  <a:srgbClr val="BC955C"/>
                </a:solidFill>
                <a:latin typeface="Montserrat ExtraBold" panose="00000900000000000000" pitchFamily="50" charset="0"/>
              </a:rPr>
              <a:t>Trabajos en las Comisiones</a:t>
            </a:r>
            <a:endParaRPr kumimoji="1" lang="en-US" altLang="ja-JP" sz="2000" b="1" dirty="0">
              <a:solidFill>
                <a:srgbClr val="BC955C"/>
              </a:solidFill>
              <a:latin typeface="Montserrat ExtraBold" panose="00000900000000000000" pitchFamily="50" charset="0"/>
            </a:endParaRPr>
          </a:p>
        </p:txBody>
      </p:sp>
      <p:sp>
        <p:nvSpPr>
          <p:cNvPr id="8" name="正方形/長方形 7">
            <a:extLst>
              <a:ext uri="{FF2B5EF4-FFF2-40B4-BE49-F238E27FC236}">
                <a16:creationId xmlns:a16="http://schemas.microsoft.com/office/drawing/2014/main" id="{5DDB3C2E-FDE1-5FAD-C935-E92B350BA9F2}"/>
              </a:ext>
            </a:extLst>
          </p:cNvPr>
          <p:cNvSpPr/>
          <p:nvPr/>
        </p:nvSpPr>
        <p:spPr>
          <a:xfrm>
            <a:off x="277151" y="359599"/>
            <a:ext cx="3240360" cy="72008"/>
          </a:xfrm>
          <a:prstGeom prst="rect">
            <a:avLst/>
          </a:prstGeom>
          <a:solidFill>
            <a:srgbClr val="BC95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Rectángulo: esquinas redondeadas 1">
            <a:extLst>
              <a:ext uri="{FF2B5EF4-FFF2-40B4-BE49-F238E27FC236}">
                <a16:creationId xmlns:a16="http://schemas.microsoft.com/office/drawing/2014/main" id="{E19FA1B8-9009-8CC1-B241-E1D21AD19B16}"/>
              </a:ext>
            </a:extLst>
          </p:cNvPr>
          <p:cNvSpPr/>
          <p:nvPr/>
        </p:nvSpPr>
        <p:spPr>
          <a:xfrm>
            <a:off x="332575" y="2000817"/>
            <a:ext cx="3499196" cy="4035042"/>
          </a:xfrm>
          <a:prstGeom prst="roundRect">
            <a:avLst/>
          </a:prstGeom>
          <a:solidFill>
            <a:srgbClr val="9C22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MX" sz="1800" dirty="0">
                <a:effectLst/>
                <a:latin typeface="Calibri Light" panose="020F0302020204030204" pitchFamily="34" charset="0"/>
                <a:ea typeface="Calibri" panose="020F0502020204030204" pitchFamily="34" charset="0"/>
                <a:cs typeface="Times New Roman" panose="02020603050405020304" pitchFamily="18" charset="0"/>
              </a:rPr>
              <a:t>Se atendieron a los representantes de comercio fijo y ambulante, </a:t>
            </a:r>
            <a:r>
              <a:rPr lang="es-MX" dirty="0">
                <a:latin typeface="Calibri Light" panose="020F0302020204030204" pitchFamily="34" charset="0"/>
                <a:ea typeface="Calibri" panose="020F0502020204030204" pitchFamily="34" charset="0"/>
                <a:cs typeface="Times New Roman" panose="02020603050405020304" pitchFamily="18" charset="0"/>
              </a:rPr>
              <a:t>respecto al uso de las casetas</a:t>
            </a:r>
            <a:r>
              <a:rPr lang="es-MX" sz="1800" dirty="0">
                <a:effectLst/>
                <a:latin typeface="Calibri Light" panose="020F0302020204030204" pitchFamily="34" charset="0"/>
                <a:ea typeface="Calibri" panose="020F0502020204030204" pitchFamily="34" charset="0"/>
                <a:cs typeface="Times New Roman" panose="02020603050405020304" pitchFamily="18" charset="0"/>
              </a:rPr>
              <a:t>, a fin de coadyuvar a un mejor desarrollo de sus actividades.</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ángulo: esquinas redondeadas 8">
            <a:extLst>
              <a:ext uri="{FF2B5EF4-FFF2-40B4-BE49-F238E27FC236}">
                <a16:creationId xmlns:a16="http://schemas.microsoft.com/office/drawing/2014/main" id="{54764A20-1CF2-7A24-455B-862F2C13B617}"/>
              </a:ext>
            </a:extLst>
          </p:cNvPr>
          <p:cNvSpPr/>
          <p:nvPr/>
        </p:nvSpPr>
        <p:spPr>
          <a:xfrm>
            <a:off x="4425605" y="2000817"/>
            <a:ext cx="3499196" cy="4035042"/>
          </a:xfrm>
          <a:prstGeom prst="round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MX" dirty="0">
                <a:latin typeface="Calibri Light" panose="020F0302020204030204" pitchFamily="34" charset="0"/>
                <a:cs typeface="Times New Roman" panose="02020603050405020304" pitchFamily="18" charset="0"/>
              </a:rPr>
              <a:t>En atención a la problemática que existe con los residuos sólidos urbanos, denuncias a la Procuraduría del Medio Ambiente respecto al mal olor y desechos sólidos tirados en las calles derivados del transporte privado que ingresa  a la ex Hacienda San Lorenzo asimismo participe en la reforestación del Ejido de Emiliano Zapata.</a:t>
            </a:r>
            <a:endParaRPr lang="es-MX"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CuadroTexto 12">
            <a:extLst>
              <a:ext uri="{FF2B5EF4-FFF2-40B4-BE49-F238E27FC236}">
                <a16:creationId xmlns:a16="http://schemas.microsoft.com/office/drawing/2014/main" id="{DC13C7B4-D712-FC37-78A8-6F78DFE542D4}"/>
              </a:ext>
            </a:extLst>
          </p:cNvPr>
          <p:cNvSpPr txBox="1"/>
          <p:nvPr/>
        </p:nvSpPr>
        <p:spPr>
          <a:xfrm>
            <a:off x="558173" y="650283"/>
            <a:ext cx="3048000" cy="830997"/>
          </a:xfrm>
          <a:prstGeom prst="rect">
            <a:avLst/>
          </a:prstGeom>
          <a:noFill/>
        </p:spPr>
        <p:txBody>
          <a:bodyPr wrap="square">
            <a:spAutoFit/>
          </a:bodyPr>
          <a:lstStyle/>
          <a:p>
            <a:pPr algn="ctr"/>
            <a:r>
              <a:rPr lang="es-MX" sz="2400" b="1" dirty="0">
                <a:solidFill>
                  <a:srgbClr val="9C223C"/>
                </a:solidFill>
                <a:effectLst/>
                <a:latin typeface="Calibri Light" panose="020F0302020204030204" pitchFamily="34" charset="0"/>
                <a:ea typeface="Calibri" panose="020F0502020204030204" pitchFamily="34" charset="0"/>
              </a:rPr>
              <a:t>Comisión de Comercio </a:t>
            </a:r>
          </a:p>
          <a:p>
            <a:pPr algn="ctr"/>
            <a:r>
              <a:rPr lang="es-MX" sz="2400" b="1" dirty="0">
                <a:solidFill>
                  <a:srgbClr val="9C223C"/>
                </a:solidFill>
                <a:effectLst/>
                <a:latin typeface="Calibri Light" panose="020F0302020204030204" pitchFamily="34" charset="0"/>
                <a:ea typeface="Calibri" panose="020F0502020204030204" pitchFamily="34" charset="0"/>
              </a:rPr>
              <a:t>y Abasto</a:t>
            </a:r>
            <a:r>
              <a:rPr lang="es-MX" sz="2400" dirty="0">
                <a:solidFill>
                  <a:srgbClr val="9C223C"/>
                </a:solidFill>
                <a:effectLst/>
                <a:latin typeface="Calibri Light" panose="020F0302020204030204" pitchFamily="34" charset="0"/>
                <a:ea typeface="Calibri" panose="020F0502020204030204" pitchFamily="34" charset="0"/>
              </a:rPr>
              <a:t> </a:t>
            </a:r>
            <a:endParaRPr lang="es-MX" sz="2400" dirty="0">
              <a:solidFill>
                <a:srgbClr val="9C223C"/>
              </a:solidFill>
            </a:endParaRPr>
          </a:p>
        </p:txBody>
      </p:sp>
      <p:sp>
        <p:nvSpPr>
          <p:cNvPr id="14" name="CuadroTexto 13">
            <a:extLst>
              <a:ext uri="{FF2B5EF4-FFF2-40B4-BE49-F238E27FC236}">
                <a16:creationId xmlns:a16="http://schemas.microsoft.com/office/drawing/2014/main" id="{BA200E02-B607-8FAA-04AD-6C40BA4F9F87}"/>
              </a:ext>
            </a:extLst>
          </p:cNvPr>
          <p:cNvSpPr txBox="1"/>
          <p:nvPr/>
        </p:nvSpPr>
        <p:spPr>
          <a:xfrm>
            <a:off x="4437727" y="704675"/>
            <a:ext cx="3435707" cy="1015663"/>
          </a:xfrm>
          <a:prstGeom prst="rect">
            <a:avLst/>
          </a:prstGeom>
          <a:noFill/>
        </p:spPr>
        <p:txBody>
          <a:bodyPr wrap="square">
            <a:spAutoFit/>
          </a:bodyPr>
          <a:lstStyle/>
          <a:p>
            <a:pPr algn="ctr"/>
            <a:r>
              <a:rPr lang="es-MX" sz="2000" b="1" dirty="0">
                <a:solidFill>
                  <a:srgbClr val="9C223C"/>
                </a:solidFill>
                <a:latin typeface="Calibri Light" panose="020F0302020204030204" pitchFamily="34" charset="0"/>
                <a:ea typeface="Calibri" panose="020F0502020204030204" pitchFamily="34" charset="0"/>
              </a:rPr>
              <a:t>Comisión de Medio Ambiente y Prevención y Gestión Integral de Residuos Sólidos Urbanos  </a:t>
            </a:r>
          </a:p>
        </p:txBody>
      </p:sp>
      <p:sp>
        <p:nvSpPr>
          <p:cNvPr id="15" name="CuadroTexto 14">
            <a:extLst>
              <a:ext uri="{FF2B5EF4-FFF2-40B4-BE49-F238E27FC236}">
                <a16:creationId xmlns:a16="http://schemas.microsoft.com/office/drawing/2014/main" id="{9AEB74EE-74B5-A81B-FCD6-C35D717D5D55}"/>
              </a:ext>
            </a:extLst>
          </p:cNvPr>
          <p:cNvSpPr txBox="1"/>
          <p:nvPr/>
        </p:nvSpPr>
        <p:spPr>
          <a:xfrm>
            <a:off x="8313606" y="704674"/>
            <a:ext cx="3435707" cy="1200329"/>
          </a:xfrm>
          <a:prstGeom prst="rect">
            <a:avLst/>
          </a:prstGeom>
          <a:noFill/>
        </p:spPr>
        <p:txBody>
          <a:bodyPr wrap="square">
            <a:spAutoFit/>
          </a:bodyPr>
          <a:lstStyle/>
          <a:p>
            <a:pPr algn="ctr"/>
            <a:r>
              <a:rPr lang="es-MX" sz="2400" b="1" dirty="0">
                <a:solidFill>
                  <a:srgbClr val="9C223C"/>
                </a:solidFill>
                <a:latin typeface="Calibri Light" panose="020F0302020204030204" pitchFamily="34" charset="0"/>
                <a:ea typeface="Calibri" panose="020F0502020204030204" pitchFamily="34" charset="0"/>
              </a:rPr>
              <a:t>Comisión de Transparencia y Acceso a la Información Pública </a:t>
            </a:r>
          </a:p>
        </p:txBody>
      </p:sp>
      <p:grpSp>
        <p:nvGrpSpPr>
          <p:cNvPr id="16" name="Grupo 15">
            <a:extLst>
              <a:ext uri="{FF2B5EF4-FFF2-40B4-BE49-F238E27FC236}">
                <a16:creationId xmlns:a16="http://schemas.microsoft.com/office/drawing/2014/main" id="{06B4EBFE-A8C0-7CAB-F4FA-319F94C6DB1F}"/>
              </a:ext>
            </a:extLst>
          </p:cNvPr>
          <p:cNvGrpSpPr/>
          <p:nvPr/>
        </p:nvGrpSpPr>
        <p:grpSpPr>
          <a:xfrm>
            <a:off x="-14514" y="5776381"/>
            <a:ext cx="12143973" cy="1444040"/>
            <a:chOff x="-14514" y="5776381"/>
            <a:chExt cx="12143973" cy="1444040"/>
          </a:xfrm>
        </p:grpSpPr>
        <p:pic>
          <p:nvPicPr>
            <p:cNvPr id="17" name="Imagen 16" descr="Imagen que contiene Logotipo&#10;&#10;Descripción generada automáticamente">
              <a:extLst>
                <a:ext uri="{FF2B5EF4-FFF2-40B4-BE49-F238E27FC236}">
                  <a16:creationId xmlns:a16="http://schemas.microsoft.com/office/drawing/2014/main" id="{1542BC6D-42B9-8427-4B7C-C29989D060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5419" y="5776381"/>
              <a:ext cx="1444040" cy="1444040"/>
            </a:xfrm>
            <a:prstGeom prst="rect">
              <a:avLst/>
            </a:prstGeom>
          </p:spPr>
        </p:pic>
        <p:grpSp>
          <p:nvGrpSpPr>
            <p:cNvPr id="18" name="Grupo 17">
              <a:extLst>
                <a:ext uri="{FF2B5EF4-FFF2-40B4-BE49-F238E27FC236}">
                  <a16:creationId xmlns:a16="http://schemas.microsoft.com/office/drawing/2014/main" id="{F4769EF7-3CAD-D9F3-D5D9-64A72A891CD8}"/>
                </a:ext>
              </a:extLst>
            </p:cNvPr>
            <p:cNvGrpSpPr/>
            <p:nvPr/>
          </p:nvGrpSpPr>
          <p:grpSpPr>
            <a:xfrm>
              <a:off x="-14514" y="6220524"/>
              <a:ext cx="10772503" cy="555754"/>
              <a:chOff x="187295" y="6229683"/>
              <a:chExt cx="10772503" cy="555754"/>
            </a:xfrm>
          </p:grpSpPr>
          <p:pic>
            <p:nvPicPr>
              <p:cNvPr id="19" name="Imagen 18">
                <a:extLst>
                  <a:ext uri="{FF2B5EF4-FFF2-40B4-BE49-F238E27FC236}">
                    <a16:creationId xmlns:a16="http://schemas.microsoft.com/office/drawing/2014/main" id="{E27BD214-D9CE-1323-39DA-002B27E5931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75982" y="6229683"/>
                <a:ext cx="2839472" cy="555754"/>
              </a:xfrm>
              <a:prstGeom prst="rect">
                <a:avLst/>
              </a:prstGeom>
            </p:spPr>
          </p:pic>
          <p:pic>
            <p:nvPicPr>
              <p:cNvPr id="20" name="Imagen 19">
                <a:extLst>
                  <a:ext uri="{FF2B5EF4-FFF2-40B4-BE49-F238E27FC236}">
                    <a16:creationId xmlns:a16="http://schemas.microsoft.com/office/drawing/2014/main" id="{D224AF6C-FDEA-F2D8-855C-EB29F297A0D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31638" y="6229683"/>
                <a:ext cx="2839472" cy="555754"/>
              </a:xfrm>
              <a:prstGeom prst="rect">
                <a:avLst/>
              </a:prstGeom>
            </p:spPr>
          </p:pic>
          <p:pic>
            <p:nvPicPr>
              <p:cNvPr id="21" name="Imagen 20">
                <a:extLst>
                  <a:ext uri="{FF2B5EF4-FFF2-40B4-BE49-F238E27FC236}">
                    <a16:creationId xmlns:a16="http://schemas.microsoft.com/office/drawing/2014/main" id="{AA9FFC19-DD9A-191D-FA54-4A01D88FD75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7295" y="6229683"/>
                <a:ext cx="2839472" cy="555754"/>
              </a:xfrm>
              <a:prstGeom prst="rect">
                <a:avLst/>
              </a:prstGeom>
            </p:spPr>
          </p:pic>
          <p:pic>
            <p:nvPicPr>
              <p:cNvPr id="22" name="Imagen 21">
                <a:extLst>
                  <a:ext uri="{FF2B5EF4-FFF2-40B4-BE49-F238E27FC236}">
                    <a16:creationId xmlns:a16="http://schemas.microsoft.com/office/drawing/2014/main" id="{A163EF5A-CA32-46A8-A36E-88977FA67D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20326" y="6229683"/>
                <a:ext cx="2839472" cy="555754"/>
              </a:xfrm>
              <a:prstGeom prst="rect">
                <a:avLst/>
              </a:prstGeom>
            </p:spPr>
          </p:pic>
        </p:grpSp>
      </p:grpSp>
      <p:sp>
        <p:nvSpPr>
          <p:cNvPr id="11" name="Rectángulo: esquinas redondeadas 10">
            <a:extLst>
              <a:ext uri="{FF2B5EF4-FFF2-40B4-BE49-F238E27FC236}">
                <a16:creationId xmlns:a16="http://schemas.microsoft.com/office/drawing/2014/main" id="{A48FEDFE-C925-C436-110C-CAC64864EC87}"/>
              </a:ext>
            </a:extLst>
          </p:cNvPr>
          <p:cNvSpPr/>
          <p:nvPr/>
        </p:nvSpPr>
        <p:spPr>
          <a:xfrm>
            <a:off x="8250118" y="2000817"/>
            <a:ext cx="3499196" cy="4035042"/>
          </a:xfrm>
          <a:prstGeom prst="roundRect">
            <a:avLst/>
          </a:prstGeom>
          <a:solidFill>
            <a:srgbClr val="BC955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MX" sz="1800" dirty="0">
                <a:effectLst/>
                <a:latin typeface="Calibri Light" panose="020F0302020204030204" pitchFamily="34" charset="0"/>
                <a:ea typeface="Calibri" panose="020F0502020204030204" pitchFamily="34" charset="0"/>
                <a:cs typeface="Times New Roman" panose="02020603050405020304" pitchFamily="18" charset="0"/>
              </a:rPr>
              <a:t>Derivado de la revisión de la publicación de las obligaciones de transparencia y acceso a la información pública conforme a la ley en materia, se solicitó el cumplimento inmediato de las mismas, para garantizar el derecho constitucional de las y los </a:t>
            </a:r>
            <a:r>
              <a:rPr lang="es-MX" sz="1800" dirty="0" err="1">
                <a:effectLst/>
                <a:latin typeface="Calibri Light" panose="020F0302020204030204" pitchFamily="34" charset="0"/>
                <a:ea typeface="Calibri" panose="020F0502020204030204" pitchFamily="34" charset="0"/>
                <a:cs typeface="Times New Roman" panose="02020603050405020304" pitchFamily="18" charset="0"/>
              </a:rPr>
              <a:t>zapatenses</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5498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a:extLst>
              <a:ext uri="{FF2B5EF4-FFF2-40B4-BE49-F238E27FC236}">
                <a16:creationId xmlns:a16="http://schemas.microsoft.com/office/drawing/2014/main" id="{0278F4F5-5D08-EAEE-E6DF-ECEE002A4885}"/>
              </a:ext>
            </a:extLst>
          </p:cNvPr>
          <p:cNvGrpSpPr/>
          <p:nvPr/>
        </p:nvGrpSpPr>
        <p:grpSpPr>
          <a:xfrm>
            <a:off x="-14514" y="5776381"/>
            <a:ext cx="12143973" cy="1444040"/>
            <a:chOff x="-14514" y="5776381"/>
            <a:chExt cx="12143973" cy="1444040"/>
          </a:xfrm>
        </p:grpSpPr>
        <p:pic>
          <p:nvPicPr>
            <p:cNvPr id="3" name="Imagen 2" descr="Imagen que contiene Logotipo&#10;&#10;Descripción generada automáticamente">
              <a:extLst>
                <a:ext uri="{FF2B5EF4-FFF2-40B4-BE49-F238E27FC236}">
                  <a16:creationId xmlns:a16="http://schemas.microsoft.com/office/drawing/2014/main" id="{C9A0502D-B212-7704-38FF-AD62D10C67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5419" y="5776381"/>
              <a:ext cx="1444040" cy="1444040"/>
            </a:xfrm>
            <a:prstGeom prst="rect">
              <a:avLst/>
            </a:prstGeom>
          </p:spPr>
        </p:pic>
        <p:grpSp>
          <p:nvGrpSpPr>
            <p:cNvPr id="6" name="Grupo 5">
              <a:extLst>
                <a:ext uri="{FF2B5EF4-FFF2-40B4-BE49-F238E27FC236}">
                  <a16:creationId xmlns:a16="http://schemas.microsoft.com/office/drawing/2014/main" id="{C2CFD0F2-BF97-AD36-8376-DFA007E42333}"/>
                </a:ext>
              </a:extLst>
            </p:cNvPr>
            <p:cNvGrpSpPr/>
            <p:nvPr/>
          </p:nvGrpSpPr>
          <p:grpSpPr>
            <a:xfrm>
              <a:off x="-14514" y="6220524"/>
              <a:ext cx="10772503" cy="555754"/>
              <a:chOff x="187295" y="6229683"/>
              <a:chExt cx="10772503" cy="555754"/>
            </a:xfrm>
          </p:grpSpPr>
          <p:pic>
            <p:nvPicPr>
              <p:cNvPr id="7" name="Imagen 6">
                <a:extLst>
                  <a:ext uri="{FF2B5EF4-FFF2-40B4-BE49-F238E27FC236}">
                    <a16:creationId xmlns:a16="http://schemas.microsoft.com/office/drawing/2014/main" id="{000D364D-86B9-E822-E419-4B548BC087F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75982" y="6229683"/>
                <a:ext cx="2839472" cy="555754"/>
              </a:xfrm>
              <a:prstGeom prst="rect">
                <a:avLst/>
              </a:prstGeom>
            </p:spPr>
          </p:pic>
          <p:pic>
            <p:nvPicPr>
              <p:cNvPr id="8" name="Imagen 7">
                <a:extLst>
                  <a:ext uri="{FF2B5EF4-FFF2-40B4-BE49-F238E27FC236}">
                    <a16:creationId xmlns:a16="http://schemas.microsoft.com/office/drawing/2014/main" id="{9E52B754-48EA-76AC-D21D-ED80DF3BD72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31638" y="6229683"/>
                <a:ext cx="2839472" cy="555754"/>
              </a:xfrm>
              <a:prstGeom prst="rect">
                <a:avLst/>
              </a:prstGeom>
            </p:spPr>
          </p:pic>
          <p:pic>
            <p:nvPicPr>
              <p:cNvPr id="9" name="Imagen 8">
                <a:extLst>
                  <a:ext uri="{FF2B5EF4-FFF2-40B4-BE49-F238E27FC236}">
                    <a16:creationId xmlns:a16="http://schemas.microsoft.com/office/drawing/2014/main" id="{C81092E3-DFE3-6B59-4C62-31EF5B09D56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7295" y="6229683"/>
                <a:ext cx="2839472" cy="555754"/>
              </a:xfrm>
              <a:prstGeom prst="rect">
                <a:avLst/>
              </a:prstGeom>
            </p:spPr>
          </p:pic>
          <p:pic>
            <p:nvPicPr>
              <p:cNvPr id="10" name="Imagen 9">
                <a:extLst>
                  <a:ext uri="{FF2B5EF4-FFF2-40B4-BE49-F238E27FC236}">
                    <a16:creationId xmlns:a16="http://schemas.microsoft.com/office/drawing/2014/main" id="{FF12F31C-07D2-D473-9B8B-4F0B1E06244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20326" y="6229683"/>
                <a:ext cx="2839472" cy="555754"/>
              </a:xfrm>
              <a:prstGeom prst="rect">
                <a:avLst/>
              </a:prstGeom>
            </p:spPr>
          </p:pic>
        </p:grpSp>
      </p:grpSp>
      <p:grpSp>
        <p:nvGrpSpPr>
          <p:cNvPr id="134" name="Grupo 133"/>
          <p:cNvGrpSpPr/>
          <p:nvPr/>
        </p:nvGrpSpPr>
        <p:grpSpPr>
          <a:xfrm>
            <a:off x="699451" y="4358246"/>
            <a:ext cx="5026125" cy="1628604"/>
            <a:chOff x="259978" y="1369669"/>
            <a:chExt cx="6714564" cy="2103885"/>
          </a:xfrm>
        </p:grpSpPr>
        <p:sp>
          <p:nvSpPr>
            <p:cNvPr id="135" name="正方形/長方形 35"/>
            <p:cNvSpPr/>
            <p:nvPr/>
          </p:nvSpPr>
          <p:spPr>
            <a:xfrm>
              <a:off x="259978" y="1369669"/>
              <a:ext cx="5970727" cy="2103885"/>
            </a:xfrm>
            <a:prstGeom prst="rect">
              <a:avLst/>
            </a:prstGeom>
            <a:solidFill>
              <a:srgbClr val="FFCCC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sp>
          <p:nvSpPr>
            <p:cNvPr id="136" name="直角三角形 28"/>
            <p:cNvSpPr/>
            <p:nvPr/>
          </p:nvSpPr>
          <p:spPr>
            <a:xfrm rot="2700000">
              <a:off x="5358535" y="1677767"/>
              <a:ext cx="1487673" cy="1487673"/>
            </a:xfrm>
            <a:prstGeom prst="rtTriangle">
              <a:avLst/>
            </a:prstGeom>
            <a:solidFill>
              <a:srgbClr val="9C223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6"/>
                </a:solidFill>
              </a:endParaRPr>
            </a:p>
          </p:txBody>
        </p:sp>
        <p:sp>
          <p:nvSpPr>
            <p:cNvPr id="137" name="直角三角形 8"/>
            <p:cNvSpPr/>
            <p:nvPr/>
          </p:nvSpPr>
          <p:spPr>
            <a:xfrm rot="2700000">
              <a:off x="5486869" y="1677773"/>
              <a:ext cx="1487673" cy="1487673"/>
            </a:xfrm>
            <a:prstGeom prst="rtTriangle">
              <a:avLst/>
            </a:prstGeom>
            <a:solidFill>
              <a:srgbClr val="C62B4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6"/>
                </a:solidFill>
              </a:endParaRPr>
            </a:p>
          </p:txBody>
        </p:sp>
        <p:sp>
          <p:nvSpPr>
            <p:cNvPr id="138" name="直角三角形 4"/>
            <p:cNvSpPr/>
            <p:nvPr/>
          </p:nvSpPr>
          <p:spPr>
            <a:xfrm rot="13500000">
              <a:off x="5486869" y="1677773"/>
              <a:ext cx="1487673" cy="1487673"/>
            </a:xfrm>
            <a:prstGeom prst="rtTriangle">
              <a:avLst/>
            </a:prstGeom>
            <a:solidFill>
              <a:srgbClr val="FFCCC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sp>
          <p:nvSpPr>
            <p:cNvPr id="139" name="テキスト プレースホルダー 48"/>
            <p:cNvSpPr txBox="1">
              <a:spLocks/>
            </p:cNvSpPr>
            <p:nvPr/>
          </p:nvSpPr>
          <p:spPr>
            <a:xfrm>
              <a:off x="741025" y="1459568"/>
              <a:ext cx="4345199" cy="1924086"/>
            </a:xfrm>
            <a:prstGeom prst="rect">
              <a:avLst/>
            </a:prstGeom>
          </p:spPr>
          <p:txBody>
            <a:bodyPr anchor="ctr">
              <a:normAutofit fontScale="92500"/>
            </a:bodyPr>
            <a:lstStyle>
              <a:lvl1pPr marL="342900" indent="-342900" algn="l" defTabSz="914400" rtl="0" eaLnBrk="1" latinLnBrk="0" hangingPunct="1">
                <a:lnSpc>
                  <a:spcPct val="90000"/>
                </a:lnSpc>
                <a:spcBef>
                  <a:spcPts val="1000"/>
                </a:spcBef>
                <a:buClr>
                  <a:schemeClr val="accent5"/>
                </a:buClr>
                <a:buFont typeface="Wingdings" panose="05000000000000000000" pitchFamily="2" charset="2"/>
                <a:buChar char="l"/>
                <a:defRPr sz="2000" kern="1200" baseline="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es-MX" sz="1100" dirty="0">
                  <a:solidFill>
                    <a:schemeClr val="tx1"/>
                  </a:solidFill>
                  <a:latin typeface="Montserrat" panose="00000500000000000000" pitchFamily="50" charset="0"/>
                  <a:ea typeface="Calibri" panose="020F0502020204030204" pitchFamily="34" charset="0"/>
                  <a:cs typeface="Times New Roman" panose="02020603050405020304" pitchFamily="18" charset="0"/>
                </a:rPr>
                <a:t>Se concientizó del incremento de cuotas a los Comités Operadores del Agua Potable, se apoyo en el pleno del Ayuntamiento con la aprobación de recursos para solventar gastos de auditoría y pago de adeudos para el saneamiento de las finanzas de los Comités, y seguimiento a las obras públicas municipales en materia de agua potable, drenaje y alcantarillado</a:t>
              </a:r>
              <a:r>
                <a:rPr lang="es-MX" sz="1000" dirty="0">
                  <a:solidFill>
                    <a:schemeClr val="tx1"/>
                  </a:solidFill>
                  <a:latin typeface="Montserrat" panose="00000500000000000000" pitchFamily="50" charset="0"/>
                  <a:ea typeface="Calibri" panose="020F0502020204030204" pitchFamily="34" charset="0"/>
                  <a:cs typeface="Times New Roman" panose="02020603050405020304" pitchFamily="18" charset="0"/>
                </a:rPr>
                <a:t>.</a:t>
              </a:r>
            </a:p>
          </p:txBody>
        </p:sp>
        <p:sp>
          <p:nvSpPr>
            <p:cNvPr id="140" name="正方形/長方形 52"/>
            <p:cNvSpPr/>
            <p:nvPr/>
          </p:nvSpPr>
          <p:spPr>
            <a:xfrm>
              <a:off x="259978" y="1369669"/>
              <a:ext cx="404079" cy="2103885"/>
            </a:xfrm>
            <a:prstGeom prst="rect">
              <a:avLst/>
            </a:prstGeom>
            <a:solidFill>
              <a:srgbClr val="9C223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grpSp>
      <p:grpSp>
        <p:nvGrpSpPr>
          <p:cNvPr id="144" name="Grupo 143"/>
          <p:cNvGrpSpPr/>
          <p:nvPr/>
        </p:nvGrpSpPr>
        <p:grpSpPr>
          <a:xfrm>
            <a:off x="6860440" y="4371679"/>
            <a:ext cx="4641676" cy="1521433"/>
            <a:chOff x="259978" y="1369669"/>
            <a:chExt cx="6714564" cy="2103885"/>
          </a:xfrm>
        </p:grpSpPr>
        <p:sp>
          <p:nvSpPr>
            <p:cNvPr id="145" name="正方形/長方形 35"/>
            <p:cNvSpPr/>
            <p:nvPr/>
          </p:nvSpPr>
          <p:spPr>
            <a:xfrm>
              <a:off x="259978" y="1369669"/>
              <a:ext cx="5970728" cy="2103885"/>
            </a:xfrm>
            <a:prstGeom prst="rect">
              <a:avLst/>
            </a:prstGeom>
            <a:solidFill>
              <a:srgbClr val="FFCCC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sp>
          <p:nvSpPr>
            <p:cNvPr id="146" name="直角三角形 28"/>
            <p:cNvSpPr/>
            <p:nvPr/>
          </p:nvSpPr>
          <p:spPr>
            <a:xfrm rot="2700000">
              <a:off x="5358535" y="1677767"/>
              <a:ext cx="1487673" cy="1487673"/>
            </a:xfrm>
            <a:prstGeom prst="rtTriangle">
              <a:avLst/>
            </a:prstGeom>
            <a:solidFill>
              <a:srgbClr val="9C223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6"/>
                </a:solidFill>
              </a:endParaRPr>
            </a:p>
          </p:txBody>
        </p:sp>
        <p:sp>
          <p:nvSpPr>
            <p:cNvPr id="147" name="直角三角形 8"/>
            <p:cNvSpPr/>
            <p:nvPr/>
          </p:nvSpPr>
          <p:spPr>
            <a:xfrm rot="2700000">
              <a:off x="5486869" y="1677773"/>
              <a:ext cx="1487673" cy="1487673"/>
            </a:xfrm>
            <a:prstGeom prst="rtTriangle">
              <a:avLst/>
            </a:prstGeom>
            <a:solidFill>
              <a:srgbClr val="C62B4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6"/>
                </a:solidFill>
              </a:endParaRPr>
            </a:p>
          </p:txBody>
        </p:sp>
        <p:sp>
          <p:nvSpPr>
            <p:cNvPr id="148" name="直角三角形 4"/>
            <p:cNvSpPr/>
            <p:nvPr/>
          </p:nvSpPr>
          <p:spPr>
            <a:xfrm rot="13500000">
              <a:off x="5486869" y="1677773"/>
              <a:ext cx="1487673" cy="1487673"/>
            </a:xfrm>
            <a:prstGeom prst="rtTriangle">
              <a:avLst/>
            </a:prstGeom>
            <a:solidFill>
              <a:srgbClr val="FFCCC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sp>
          <p:nvSpPr>
            <p:cNvPr id="149" name="テキスト プレースホルダー 48"/>
            <p:cNvSpPr txBox="1">
              <a:spLocks/>
            </p:cNvSpPr>
            <p:nvPr/>
          </p:nvSpPr>
          <p:spPr>
            <a:xfrm>
              <a:off x="741025" y="1459568"/>
              <a:ext cx="4345199" cy="1924086"/>
            </a:xfrm>
            <a:prstGeom prst="rect">
              <a:avLst/>
            </a:prstGeom>
          </p:spPr>
          <p:txBody>
            <a:bodyPr anchor="ctr">
              <a:noAutofit/>
            </a:bodyPr>
            <a:lstStyle>
              <a:lvl1pPr marL="342900" indent="-342900" algn="l" defTabSz="914400" rtl="0" eaLnBrk="1" latinLnBrk="0" hangingPunct="1">
                <a:lnSpc>
                  <a:spcPct val="90000"/>
                </a:lnSpc>
                <a:spcBef>
                  <a:spcPts val="1000"/>
                </a:spcBef>
                <a:buClr>
                  <a:schemeClr val="accent5"/>
                </a:buClr>
                <a:buFont typeface="Wingdings" panose="05000000000000000000" pitchFamily="2" charset="2"/>
                <a:buChar char="l"/>
                <a:defRPr sz="2000" kern="1200" baseline="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es-MX" sz="1100" dirty="0">
                  <a:solidFill>
                    <a:schemeClr val="tx1"/>
                  </a:solidFill>
                  <a:latin typeface="Montserrat" panose="00000500000000000000" pitchFamily="50" charset="0"/>
                  <a:ea typeface="Calibri" panose="020F0502020204030204" pitchFamily="34" charset="0"/>
                  <a:cs typeface="Times New Roman" panose="02020603050405020304" pitchFamily="18" charset="0"/>
                </a:rPr>
                <a:t>Se integro la acompañó al representante del IEE en las elecciones 2024 para vigilar la difusión de la representación de las comunidades. </a:t>
              </a:r>
            </a:p>
          </p:txBody>
        </p:sp>
        <p:sp>
          <p:nvSpPr>
            <p:cNvPr id="150" name="正方形/長方形 52"/>
            <p:cNvSpPr/>
            <p:nvPr/>
          </p:nvSpPr>
          <p:spPr>
            <a:xfrm>
              <a:off x="259978" y="1369669"/>
              <a:ext cx="404079" cy="2103885"/>
            </a:xfrm>
            <a:prstGeom prst="rect">
              <a:avLst/>
            </a:prstGeom>
            <a:solidFill>
              <a:srgbClr val="9C223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grpSp>
      <p:grpSp>
        <p:nvGrpSpPr>
          <p:cNvPr id="161" name="Grupo 160"/>
          <p:cNvGrpSpPr/>
          <p:nvPr/>
        </p:nvGrpSpPr>
        <p:grpSpPr>
          <a:xfrm>
            <a:off x="283478" y="3322324"/>
            <a:ext cx="362685" cy="907201"/>
            <a:chOff x="1712518" y="2424932"/>
            <a:chExt cx="1492195" cy="1492195"/>
          </a:xfrm>
        </p:grpSpPr>
        <p:sp>
          <p:nvSpPr>
            <p:cNvPr id="162" name="アーチ 37"/>
            <p:cNvSpPr/>
            <p:nvPr/>
          </p:nvSpPr>
          <p:spPr>
            <a:xfrm rot="3600000">
              <a:off x="1712518" y="2424932"/>
              <a:ext cx="1492195" cy="1492195"/>
            </a:xfrm>
            <a:prstGeom prst="blockArc">
              <a:avLst>
                <a:gd name="adj1" fmla="val 18941412"/>
                <a:gd name="adj2" fmla="val 11732646"/>
                <a:gd name="adj3" fmla="val 4340"/>
              </a:avLst>
            </a:prstGeom>
            <a:solidFill>
              <a:schemeClr val="bg1">
                <a:lumMod val="65000"/>
              </a:schemeClr>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bg1">
                    <a:lumMod val="50000"/>
                  </a:schemeClr>
                </a:solidFill>
              </a:endParaRPr>
            </a:p>
          </p:txBody>
        </p:sp>
        <p:sp>
          <p:nvSpPr>
            <p:cNvPr id="163" name="アーチ 38"/>
            <p:cNvSpPr/>
            <p:nvPr/>
          </p:nvSpPr>
          <p:spPr>
            <a:xfrm rot="6618510">
              <a:off x="1829106" y="2541520"/>
              <a:ext cx="1259018" cy="1259018"/>
            </a:xfrm>
            <a:prstGeom prst="blockArc">
              <a:avLst>
                <a:gd name="adj1" fmla="val 19452122"/>
                <a:gd name="adj2" fmla="val 11742259"/>
                <a:gd name="adj3" fmla="val 4894"/>
              </a:avLst>
            </a:prstGeom>
            <a:solidFill>
              <a:schemeClr val="accent3"/>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grpSp>
      <p:sp>
        <p:nvSpPr>
          <p:cNvPr id="164" name="テキスト プレースホルダー 6"/>
          <p:cNvSpPr txBox="1">
            <a:spLocks/>
          </p:cNvSpPr>
          <p:nvPr/>
        </p:nvSpPr>
        <p:spPr>
          <a:xfrm>
            <a:off x="680684" y="3361631"/>
            <a:ext cx="5044892" cy="790352"/>
          </a:xfrm>
          <a:prstGeom prst="rect">
            <a:avLst/>
          </a:prstGeom>
        </p:spPr>
        <p:txBody>
          <a:bodyPr anchor="b">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600" kern="1200" baseline="0">
                <a:solidFill>
                  <a:schemeClr val="accent3"/>
                </a:solidFill>
                <a:latin typeface="Route 159 SemiBold"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kumimoji="1" lang="es-MX" sz="1600" dirty="0"/>
              <a:t>Comisión de Agua Potable, Drenaje, Alcantarillado, Tratamiento y Disposición y Saneamiento de Aguas Residuales </a:t>
            </a:r>
            <a:endParaRPr kumimoji="1" lang="ja-JP" altLang="en-US" sz="1600" dirty="0"/>
          </a:p>
        </p:txBody>
      </p:sp>
      <p:sp>
        <p:nvSpPr>
          <p:cNvPr id="168" name="テキスト プレースホルダー 6"/>
          <p:cNvSpPr txBox="1">
            <a:spLocks/>
          </p:cNvSpPr>
          <p:nvPr/>
        </p:nvSpPr>
        <p:spPr>
          <a:xfrm>
            <a:off x="6711001" y="3339746"/>
            <a:ext cx="4526385" cy="619216"/>
          </a:xfrm>
          <a:prstGeom prst="rect">
            <a:avLst/>
          </a:prstGeom>
        </p:spPr>
        <p:txBody>
          <a:bodyPr anchor="b">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600" kern="1200" baseline="0">
                <a:solidFill>
                  <a:schemeClr val="accent3"/>
                </a:solidFill>
                <a:latin typeface="Route 159 SemiBold"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1" lang="es-MX" sz="2000" dirty="0"/>
              <a:t>Comisión de Atención a Pueblos y Comunidades Indígenas. </a:t>
            </a:r>
            <a:endParaRPr kumimoji="1" lang="ja-JP" altLang="en-US" sz="2000" dirty="0"/>
          </a:p>
        </p:txBody>
      </p:sp>
      <p:grpSp>
        <p:nvGrpSpPr>
          <p:cNvPr id="169" name="Grupo 168"/>
          <p:cNvGrpSpPr/>
          <p:nvPr/>
        </p:nvGrpSpPr>
        <p:grpSpPr>
          <a:xfrm>
            <a:off x="6496416" y="3298409"/>
            <a:ext cx="362685" cy="907201"/>
            <a:chOff x="1712518" y="2424932"/>
            <a:chExt cx="1492195" cy="1492195"/>
          </a:xfrm>
        </p:grpSpPr>
        <p:sp>
          <p:nvSpPr>
            <p:cNvPr id="170" name="アーチ 37"/>
            <p:cNvSpPr/>
            <p:nvPr/>
          </p:nvSpPr>
          <p:spPr>
            <a:xfrm rot="3600000">
              <a:off x="1712518" y="2424932"/>
              <a:ext cx="1492195" cy="1492195"/>
            </a:xfrm>
            <a:prstGeom prst="blockArc">
              <a:avLst>
                <a:gd name="adj1" fmla="val 18941412"/>
                <a:gd name="adj2" fmla="val 11732646"/>
                <a:gd name="adj3" fmla="val 4340"/>
              </a:avLst>
            </a:prstGeom>
            <a:solidFill>
              <a:schemeClr val="bg1">
                <a:lumMod val="65000"/>
              </a:schemeClr>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bg1">
                    <a:lumMod val="50000"/>
                  </a:schemeClr>
                </a:solidFill>
              </a:endParaRPr>
            </a:p>
          </p:txBody>
        </p:sp>
        <p:sp>
          <p:nvSpPr>
            <p:cNvPr id="171" name="アーチ 38"/>
            <p:cNvSpPr/>
            <p:nvPr/>
          </p:nvSpPr>
          <p:spPr>
            <a:xfrm rot="6618510">
              <a:off x="1829106" y="2541520"/>
              <a:ext cx="1259018" cy="1259018"/>
            </a:xfrm>
            <a:prstGeom prst="blockArc">
              <a:avLst>
                <a:gd name="adj1" fmla="val 19452122"/>
                <a:gd name="adj2" fmla="val 11742259"/>
                <a:gd name="adj3" fmla="val 4894"/>
              </a:avLst>
            </a:prstGeom>
            <a:solidFill>
              <a:schemeClr val="accent3"/>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grpSp>
      <p:grpSp>
        <p:nvGrpSpPr>
          <p:cNvPr id="54" name="Grupo 53"/>
          <p:cNvGrpSpPr/>
          <p:nvPr/>
        </p:nvGrpSpPr>
        <p:grpSpPr>
          <a:xfrm>
            <a:off x="934446" y="1156576"/>
            <a:ext cx="9823543" cy="1905602"/>
            <a:chOff x="259978" y="1369669"/>
            <a:chExt cx="6714564" cy="2103885"/>
          </a:xfrm>
        </p:grpSpPr>
        <p:sp>
          <p:nvSpPr>
            <p:cNvPr id="55" name="正方形/長方形 35"/>
            <p:cNvSpPr/>
            <p:nvPr/>
          </p:nvSpPr>
          <p:spPr>
            <a:xfrm>
              <a:off x="259978" y="1369669"/>
              <a:ext cx="5970728" cy="2103885"/>
            </a:xfrm>
            <a:prstGeom prst="rect">
              <a:avLst/>
            </a:prstGeom>
            <a:solidFill>
              <a:srgbClr val="FFCCC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sp>
          <p:nvSpPr>
            <p:cNvPr id="56" name="直角三角形 28"/>
            <p:cNvSpPr/>
            <p:nvPr/>
          </p:nvSpPr>
          <p:spPr>
            <a:xfrm rot="2700000">
              <a:off x="5358535" y="1677767"/>
              <a:ext cx="1487673" cy="1487673"/>
            </a:xfrm>
            <a:prstGeom prst="rtTriangle">
              <a:avLst/>
            </a:prstGeom>
            <a:solidFill>
              <a:srgbClr val="9C223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6"/>
                </a:solidFill>
              </a:endParaRPr>
            </a:p>
          </p:txBody>
        </p:sp>
        <p:sp>
          <p:nvSpPr>
            <p:cNvPr id="57" name="直角三角形 8"/>
            <p:cNvSpPr/>
            <p:nvPr/>
          </p:nvSpPr>
          <p:spPr>
            <a:xfrm rot="2700000">
              <a:off x="5486869" y="1677773"/>
              <a:ext cx="1487673" cy="1487673"/>
            </a:xfrm>
            <a:prstGeom prst="rtTriangle">
              <a:avLst/>
            </a:prstGeom>
            <a:solidFill>
              <a:srgbClr val="C62B4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accent6"/>
                </a:solidFill>
              </a:endParaRPr>
            </a:p>
          </p:txBody>
        </p:sp>
        <p:sp>
          <p:nvSpPr>
            <p:cNvPr id="58" name="直角三角形 4"/>
            <p:cNvSpPr/>
            <p:nvPr/>
          </p:nvSpPr>
          <p:spPr>
            <a:xfrm rot="13500000">
              <a:off x="5486869" y="1677773"/>
              <a:ext cx="1487673" cy="1487673"/>
            </a:xfrm>
            <a:prstGeom prst="rtTriangle">
              <a:avLst/>
            </a:prstGeom>
            <a:solidFill>
              <a:srgbClr val="FFCCC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sp>
          <p:nvSpPr>
            <p:cNvPr id="59" name="テキスト プレースホルダー 48"/>
            <p:cNvSpPr txBox="1">
              <a:spLocks/>
            </p:cNvSpPr>
            <p:nvPr/>
          </p:nvSpPr>
          <p:spPr>
            <a:xfrm>
              <a:off x="741025" y="1459568"/>
              <a:ext cx="4277799" cy="1924086"/>
            </a:xfrm>
            <a:prstGeom prst="rect">
              <a:avLst/>
            </a:prstGeom>
          </p:spPr>
          <p:txBody>
            <a:bodyPr anchor="ctr">
              <a:noAutofit/>
            </a:bodyPr>
            <a:lstStyle>
              <a:lvl1pPr marL="342900" indent="-342900" algn="l" defTabSz="914400" rtl="0" eaLnBrk="1" latinLnBrk="0" hangingPunct="1">
                <a:lnSpc>
                  <a:spcPct val="90000"/>
                </a:lnSpc>
                <a:spcBef>
                  <a:spcPts val="1000"/>
                </a:spcBef>
                <a:buClr>
                  <a:schemeClr val="accent5"/>
                </a:buClr>
                <a:buFont typeface="Wingdings" panose="05000000000000000000" pitchFamily="2" charset="2"/>
                <a:buChar char="l"/>
                <a:defRPr sz="2000" kern="1200" baseline="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es-MX" sz="1200" dirty="0">
                  <a:solidFill>
                    <a:schemeClr val="tx1"/>
                  </a:solidFill>
                  <a:effectLst/>
                  <a:latin typeface="Montserrat" panose="00000500000000000000" pitchFamily="50" charset="0"/>
                  <a:ea typeface="Calibri" panose="020F0502020204030204" pitchFamily="34" charset="0"/>
                  <a:cs typeface="Times New Roman" panose="02020603050405020304" pitchFamily="18" charset="0"/>
                </a:rPr>
                <a:t>En seguimiento a las actividades como Presidenta de la Comisión, después de mesas de trabajo, derivado de la Opinión Técnica Reglamentaria de los Lineamientos y Políticas en materia de Comunicación Institucional del Ayuntamiento y Administración Pública del Municipio</a:t>
              </a:r>
              <a:r>
                <a:rPr lang="es-MX" sz="1200" dirty="0">
                  <a:solidFill>
                    <a:schemeClr val="tx1"/>
                  </a:solidFill>
                  <a:latin typeface="Montserrat" panose="00000500000000000000" pitchFamily="50" charset="0"/>
                  <a:ea typeface="Calibri" panose="020F0502020204030204" pitchFamily="34" charset="0"/>
                  <a:cs typeface="Times New Roman" panose="02020603050405020304" pitchFamily="18" charset="0"/>
                </a:rPr>
                <a:t>, emitida por el IDEFOM, se devuelve a la Presidencia Municipal el proyecto para su modificación en virtud de las observaciones derivadas. </a:t>
              </a:r>
              <a:endParaRPr lang="es-MX" sz="1000" dirty="0">
                <a:effectLst/>
                <a:latin typeface="Montserrat" panose="00000500000000000000" pitchFamily="50" charset="0"/>
                <a:ea typeface="Calibri" panose="020F0502020204030204" pitchFamily="34" charset="0"/>
                <a:cs typeface="Times New Roman" panose="02020603050405020304" pitchFamily="18" charset="0"/>
              </a:endParaRPr>
            </a:p>
          </p:txBody>
        </p:sp>
        <p:sp>
          <p:nvSpPr>
            <p:cNvPr id="60" name="正方形/長方形 52"/>
            <p:cNvSpPr/>
            <p:nvPr/>
          </p:nvSpPr>
          <p:spPr>
            <a:xfrm>
              <a:off x="259978" y="1369669"/>
              <a:ext cx="404079" cy="2103885"/>
            </a:xfrm>
            <a:prstGeom prst="rect">
              <a:avLst/>
            </a:prstGeom>
            <a:solidFill>
              <a:srgbClr val="9C223C"/>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grpSp>
      <p:grpSp>
        <p:nvGrpSpPr>
          <p:cNvPr id="61" name="Grupo 60"/>
          <p:cNvGrpSpPr/>
          <p:nvPr/>
        </p:nvGrpSpPr>
        <p:grpSpPr>
          <a:xfrm>
            <a:off x="384976" y="419304"/>
            <a:ext cx="362685" cy="907201"/>
            <a:chOff x="1712518" y="2424932"/>
            <a:chExt cx="1492195" cy="1492195"/>
          </a:xfrm>
        </p:grpSpPr>
        <p:sp>
          <p:nvSpPr>
            <p:cNvPr id="62" name="アーチ 37"/>
            <p:cNvSpPr/>
            <p:nvPr/>
          </p:nvSpPr>
          <p:spPr>
            <a:xfrm rot="3600000">
              <a:off x="1712518" y="2424932"/>
              <a:ext cx="1492195" cy="1492195"/>
            </a:xfrm>
            <a:prstGeom prst="blockArc">
              <a:avLst>
                <a:gd name="adj1" fmla="val 18941412"/>
                <a:gd name="adj2" fmla="val 11732646"/>
                <a:gd name="adj3" fmla="val 4340"/>
              </a:avLst>
            </a:prstGeom>
            <a:solidFill>
              <a:schemeClr val="bg1">
                <a:lumMod val="65000"/>
              </a:schemeClr>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bg1">
                    <a:lumMod val="50000"/>
                  </a:schemeClr>
                </a:solidFill>
              </a:endParaRPr>
            </a:p>
          </p:txBody>
        </p:sp>
        <p:sp>
          <p:nvSpPr>
            <p:cNvPr id="63" name="アーチ 38"/>
            <p:cNvSpPr/>
            <p:nvPr/>
          </p:nvSpPr>
          <p:spPr>
            <a:xfrm rot="6618510">
              <a:off x="1829106" y="2541520"/>
              <a:ext cx="1259018" cy="1259018"/>
            </a:xfrm>
            <a:prstGeom prst="blockArc">
              <a:avLst>
                <a:gd name="adj1" fmla="val 19452122"/>
                <a:gd name="adj2" fmla="val 11742259"/>
                <a:gd name="adj3" fmla="val 4894"/>
              </a:avLst>
            </a:prstGeom>
            <a:solidFill>
              <a:schemeClr val="accent3"/>
            </a:solid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grpSp>
      <p:sp>
        <p:nvSpPr>
          <p:cNvPr id="64" name="テキスト プレースホルダー 6"/>
          <p:cNvSpPr txBox="1">
            <a:spLocks/>
          </p:cNvSpPr>
          <p:nvPr/>
        </p:nvSpPr>
        <p:spPr>
          <a:xfrm>
            <a:off x="697315" y="518840"/>
            <a:ext cx="3631138" cy="476347"/>
          </a:xfrm>
          <a:prstGeom prst="rect">
            <a:avLst/>
          </a:prstGeom>
        </p:spPr>
        <p:txBody>
          <a:bodyPr anchor="b">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600" kern="1200" baseline="0">
                <a:solidFill>
                  <a:schemeClr val="accent3"/>
                </a:solidFill>
                <a:latin typeface="Route 159 SemiBold"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kumimoji="1" lang="es-MX" sz="2000" dirty="0"/>
              <a:t> Comisión de Mejora Regulatoria </a:t>
            </a:r>
            <a:endParaRPr kumimoji="1" lang="ja-JP" altLang="en-US" sz="2000" dirty="0"/>
          </a:p>
        </p:txBody>
      </p:sp>
      <p:sp>
        <p:nvSpPr>
          <p:cNvPr id="11" name="タイトル 1">
            <a:extLst>
              <a:ext uri="{FF2B5EF4-FFF2-40B4-BE49-F238E27FC236}">
                <a16:creationId xmlns:a16="http://schemas.microsoft.com/office/drawing/2014/main" id="{25CA1BDB-AEFD-9426-A057-575D90687222}"/>
              </a:ext>
            </a:extLst>
          </p:cNvPr>
          <p:cNvSpPr txBox="1">
            <a:spLocks/>
          </p:cNvSpPr>
          <p:nvPr/>
        </p:nvSpPr>
        <p:spPr>
          <a:xfrm>
            <a:off x="187295" y="-1508"/>
            <a:ext cx="7755434" cy="70618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kumimoji="1" lang="es-MX" sz="2000" b="1" dirty="0">
                <a:solidFill>
                  <a:srgbClr val="BC955C"/>
                </a:solidFill>
                <a:latin typeface="Montserrat ExtraBold" panose="00000900000000000000" pitchFamily="50" charset="0"/>
              </a:rPr>
              <a:t>Trabajos en las Comisiones</a:t>
            </a:r>
            <a:endParaRPr kumimoji="1" lang="en-US" altLang="ja-JP" sz="2000" b="1" dirty="0">
              <a:solidFill>
                <a:srgbClr val="BC955C"/>
              </a:solidFill>
              <a:latin typeface="Montserrat ExtraBold" panose="00000900000000000000" pitchFamily="50" charset="0"/>
            </a:endParaRPr>
          </a:p>
        </p:txBody>
      </p:sp>
    </p:spTree>
    <p:extLst>
      <p:ext uri="{BB962C8B-B14F-4D97-AF65-F5344CB8AC3E}">
        <p14:creationId xmlns:p14="http://schemas.microsoft.com/office/powerpoint/2010/main" val="3313199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5022;p39"/>
          <p:cNvSpPr txBox="1"/>
          <p:nvPr/>
        </p:nvSpPr>
        <p:spPr>
          <a:xfrm>
            <a:off x="1000679" y="771096"/>
            <a:ext cx="9637494" cy="1548756"/>
          </a:xfrm>
          <a:prstGeom prst="rect">
            <a:avLst/>
          </a:prstGeom>
          <a:solidFill>
            <a:srgbClr val="EEEEEE"/>
          </a:solidFill>
          <a:ln>
            <a:noFill/>
          </a:ln>
        </p:spPr>
        <p:txBody>
          <a:bodyPr spcFirstLastPara="1" wrap="square" lIns="137150" tIns="91425" rIns="137150" bIns="91425" anchor="t" anchorCtr="0">
            <a:noAutofit/>
          </a:bodyPr>
          <a:lstStyle/>
          <a:p>
            <a:endParaRPr lang="es-MX" sz="1600" dirty="0">
              <a:latin typeface="Montserrat" panose="00000500000000000000" pitchFamily="50" charset="0"/>
              <a:cs typeface="Arial" panose="020B0604020202020204" pitchFamily="34" charset="0"/>
            </a:endParaRPr>
          </a:p>
          <a:p>
            <a:endParaRPr lang="es-MX" sz="1600" dirty="0">
              <a:latin typeface="Montserrat" panose="00000500000000000000" pitchFamily="50" charset="0"/>
              <a:cs typeface="Arial" panose="020B0604020202020204" pitchFamily="34" charset="0"/>
            </a:endParaRPr>
          </a:p>
          <a:p>
            <a:r>
              <a:rPr lang="es-MX" sz="1600" dirty="0">
                <a:latin typeface="Montserrat" panose="00000500000000000000" pitchFamily="50" charset="0"/>
                <a:cs typeface="Arial" panose="020B0604020202020204" pitchFamily="34" charset="0"/>
              </a:rPr>
              <a:t>Acudí a la instalación del COPLADEM, apoyando la ejecución de las obras en las colonias que requieren urbanización </a:t>
            </a:r>
            <a:r>
              <a:rPr lang="es-MX" sz="1600" dirty="0">
                <a:effectLst/>
                <a:latin typeface="Calibri Light" panose="020F0302020204030204" pitchFamily="34" charset="0"/>
                <a:ea typeface="Calibri" panose="020F0502020204030204" pitchFamily="34" charset="0"/>
                <a:cs typeface="Times New Roman" panose="02020603050405020304" pitchFamily="18" charset="0"/>
              </a:rPr>
              <a:t>.</a:t>
            </a:r>
            <a:endParaRPr lang="es-MX" sz="1600" dirty="0">
              <a:latin typeface="Montserrat" panose="00000500000000000000" pitchFamily="50" charset="0"/>
              <a:cs typeface="Arial" panose="020B0604020202020204" pitchFamily="34" charset="0"/>
            </a:endParaRPr>
          </a:p>
        </p:txBody>
      </p:sp>
      <p:sp>
        <p:nvSpPr>
          <p:cNvPr id="15" name="Google Shape;5026;p39"/>
          <p:cNvSpPr txBox="1"/>
          <p:nvPr/>
        </p:nvSpPr>
        <p:spPr>
          <a:xfrm>
            <a:off x="266556" y="483079"/>
            <a:ext cx="1287271" cy="609000"/>
          </a:xfrm>
          <a:prstGeom prst="rect">
            <a:avLst/>
          </a:prstGeom>
          <a:solidFill>
            <a:srgbClr val="9C223C"/>
          </a:solidFill>
          <a:ln>
            <a:noFill/>
          </a:ln>
        </p:spPr>
        <p:txBody>
          <a:bodyPr spcFirstLastPara="1" wrap="square" lIns="137150" tIns="91425" rIns="137150" bIns="91425" anchor="ctr" anchorCtr="0">
            <a:noAutofit/>
          </a:bodyPr>
          <a:lstStyle/>
          <a:p>
            <a:pPr marL="0" lvl="0" indent="0" algn="ctr" rtl="0">
              <a:spcBef>
                <a:spcPts val="0"/>
              </a:spcBef>
              <a:spcAft>
                <a:spcPts val="0"/>
              </a:spcAft>
              <a:buNone/>
            </a:pPr>
            <a:r>
              <a:rPr lang="en-US" sz="3200" b="1" dirty="0">
                <a:solidFill>
                  <a:schemeClr val="lt1"/>
                </a:solidFill>
                <a:latin typeface="Fira Sans Extra Condensed"/>
                <a:ea typeface="Fira Sans Extra Condensed"/>
                <a:cs typeface="Fira Sans Extra Condensed"/>
                <a:sym typeface="Fira Sans Extra Condensed"/>
              </a:rPr>
              <a:t>1</a:t>
            </a:r>
            <a:endParaRPr sz="3200" b="1" dirty="0">
              <a:solidFill>
                <a:schemeClr val="lt1"/>
              </a:solidFill>
              <a:latin typeface="Fira Sans Extra Condensed"/>
              <a:ea typeface="Fira Sans Extra Condensed"/>
              <a:cs typeface="Fira Sans Extra Condensed"/>
              <a:sym typeface="Fira Sans Extra Condensed"/>
            </a:endParaRPr>
          </a:p>
        </p:txBody>
      </p:sp>
      <p:sp>
        <p:nvSpPr>
          <p:cNvPr id="3" name="タイトル 1">
            <a:extLst>
              <a:ext uri="{FF2B5EF4-FFF2-40B4-BE49-F238E27FC236}">
                <a16:creationId xmlns:a16="http://schemas.microsoft.com/office/drawing/2014/main" id="{73BA3770-6E54-6A28-2072-DCA4C02492E7}"/>
              </a:ext>
            </a:extLst>
          </p:cNvPr>
          <p:cNvSpPr txBox="1">
            <a:spLocks/>
          </p:cNvSpPr>
          <p:nvPr/>
        </p:nvSpPr>
        <p:spPr>
          <a:xfrm>
            <a:off x="187295" y="64762"/>
            <a:ext cx="7755434" cy="48458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kumimoji="1" lang="es-MX" sz="2000" b="1" dirty="0">
                <a:solidFill>
                  <a:srgbClr val="BC955C"/>
                </a:solidFill>
                <a:latin typeface="Montserrat ExtraBold" panose="00000900000000000000" pitchFamily="50" charset="0"/>
              </a:rPr>
              <a:t>otras iniciativas y acciones que fueron aprobadas</a:t>
            </a:r>
            <a:endParaRPr kumimoji="1" lang="en-US" altLang="ja-JP" sz="2000" b="1" dirty="0">
              <a:solidFill>
                <a:srgbClr val="BC955C"/>
              </a:solidFill>
              <a:latin typeface="Montserrat ExtraBold" panose="00000900000000000000" pitchFamily="50" charset="0"/>
            </a:endParaRPr>
          </a:p>
        </p:txBody>
      </p:sp>
      <p:sp>
        <p:nvSpPr>
          <p:cNvPr id="4" name="Google Shape;5022;p39">
            <a:extLst>
              <a:ext uri="{FF2B5EF4-FFF2-40B4-BE49-F238E27FC236}">
                <a16:creationId xmlns:a16="http://schemas.microsoft.com/office/drawing/2014/main" id="{42932863-4040-6FD8-2CF6-F039F1BD7D5F}"/>
              </a:ext>
            </a:extLst>
          </p:cNvPr>
          <p:cNvSpPr txBox="1"/>
          <p:nvPr/>
        </p:nvSpPr>
        <p:spPr>
          <a:xfrm>
            <a:off x="1000679" y="2777625"/>
            <a:ext cx="9637494" cy="1533912"/>
          </a:xfrm>
          <a:prstGeom prst="rect">
            <a:avLst/>
          </a:prstGeom>
          <a:solidFill>
            <a:srgbClr val="EEEEEE"/>
          </a:solidFill>
          <a:ln>
            <a:noFill/>
          </a:ln>
        </p:spPr>
        <p:txBody>
          <a:bodyPr spcFirstLastPara="1" wrap="square" lIns="137150" tIns="91425" rIns="137150" bIns="91425" anchor="t" anchorCtr="0">
            <a:noAutofit/>
          </a:bodyPr>
          <a:lstStyle/>
          <a:p>
            <a:endParaRPr lang="es-MX" sz="1600" dirty="0">
              <a:latin typeface="Montserrat" panose="00000500000000000000" pitchFamily="50" charset="0"/>
              <a:cs typeface="Arial" panose="020B0604020202020204" pitchFamily="34" charset="0"/>
            </a:endParaRPr>
          </a:p>
          <a:p>
            <a:r>
              <a:rPr lang="es-MX" sz="1600" dirty="0">
                <a:latin typeface="Montserrat" panose="00000500000000000000" pitchFamily="50" charset="0"/>
                <a:cs typeface="Arial" panose="020B0604020202020204" pitchFamily="34" charset="0"/>
              </a:rPr>
              <a:t>Aprobé los descuentos para renovación de licencias de funcionamiento</a:t>
            </a:r>
          </a:p>
        </p:txBody>
      </p:sp>
      <p:sp>
        <p:nvSpPr>
          <p:cNvPr id="18" name="Google Shape;5029;p39"/>
          <p:cNvSpPr txBox="1"/>
          <p:nvPr/>
        </p:nvSpPr>
        <p:spPr>
          <a:xfrm>
            <a:off x="187295" y="2442881"/>
            <a:ext cx="1287271" cy="609000"/>
          </a:xfrm>
          <a:prstGeom prst="rect">
            <a:avLst/>
          </a:prstGeom>
          <a:solidFill>
            <a:srgbClr val="BC955C"/>
          </a:solidFill>
          <a:ln>
            <a:noFill/>
          </a:ln>
        </p:spPr>
        <p:txBody>
          <a:bodyPr spcFirstLastPara="1" wrap="square" lIns="137150" tIns="91425" rIns="137150" bIns="91425" anchor="ctr" anchorCtr="0">
            <a:noAutofit/>
          </a:bodyPr>
          <a:lstStyle/>
          <a:p>
            <a:pPr marL="0" lvl="0" indent="0" algn="ctr" rtl="0">
              <a:lnSpc>
                <a:spcPct val="100000"/>
              </a:lnSpc>
              <a:spcBef>
                <a:spcPts val="0"/>
              </a:spcBef>
              <a:spcAft>
                <a:spcPts val="0"/>
              </a:spcAft>
              <a:buClr>
                <a:srgbClr val="000000"/>
              </a:buClr>
              <a:buSzPts val="1100"/>
              <a:buFont typeface="Arial"/>
              <a:buNone/>
            </a:pPr>
            <a:r>
              <a:rPr lang="en-US" sz="3200" b="1" dirty="0">
                <a:solidFill>
                  <a:schemeClr val="lt1"/>
                </a:solidFill>
                <a:latin typeface="Fira Sans Extra Condensed"/>
                <a:ea typeface="Fira Sans Extra Condensed"/>
                <a:cs typeface="Fira Sans Extra Condensed"/>
                <a:sym typeface="Fira Sans Extra Condensed"/>
              </a:rPr>
              <a:t>2</a:t>
            </a:r>
            <a:endParaRPr sz="3200" b="1" dirty="0">
              <a:solidFill>
                <a:schemeClr val="lt1"/>
              </a:solidFill>
              <a:latin typeface="Fira Sans Extra Condensed"/>
              <a:ea typeface="Fira Sans Extra Condensed"/>
              <a:cs typeface="Fira Sans Extra Condensed"/>
              <a:sym typeface="Fira Sans Extra Condensed"/>
            </a:endParaRPr>
          </a:p>
        </p:txBody>
      </p:sp>
      <p:sp>
        <p:nvSpPr>
          <p:cNvPr id="19" name="Google Shape;5022;p39">
            <a:extLst>
              <a:ext uri="{FF2B5EF4-FFF2-40B4-BE49-F238E27FC236}">
                <a16:creationId xmlns:a16="http://schemas.microsoft.com/office/drawing/2014/main" id="{25BE8609-E751-0BF4-D34F-524F93396436}"/>
              </a:ext>
            </a:extLst>
          </p:cNvPr>
          <p:cNvSpPr txBox="1"/>
          <p:nvPr/>
        </p:nvSpPr>
        <p:spPr>
          <a:xfrm>
            <a:off x="1000679" y="4490777"/>
            <a:ext cx="9637494" cy="1345503"/>
          </a:xfrm>
          <a:prstGeom prst="rect">
            <a:avLst/>
          </a:prstGeom>
          <a:solidFill>
            <a:srgbClr val="EEEEEE"/>
          </a:solidFill>
          <a:ln>
            <a:noFill/>
          </a:ln>
        </p:spPr>
        <p:txBody>
          <a:bodyPr spcFirstLastPara="1" wrap="square" lIns="137150" tIns="91425" rIns="137150" bIns="91425" anchor="t" anchorCtr="0">
            <a:noAutofit/>
          </a:bodyPr>
          <a:lstStyle/>
          <a:p>
            <a:endParaRPr lang="es-MX" sz="1600" dirty="0">
              <a:latin typeface="Montserrat" panose="00000500000000000000" pitchFamily="50" charset="0"/>
              <a:cs typeface="Arial" panose="020B0604020202020204" pitchFamily="34" charset="0"/>
            </a:endParaRPr>
          </a:p>
          <a:p>
            <a:pPr algn="just">
              <a:lnSpc>
                <a:spcPct val="107000"/>
              </a:lnSpc>
              <a:spcAft>
                <a:spcPts val="800"/>
              </a:spcAft>
            </a:pPr>
            <a:r>
              <a:rPr lang="es-MX" sz="1800" dirty="0">
                <a:effectLst/>
                <a:latin typeface="Calibri Light" panose="020F0302020204030204" pitchFamily="34" charset="0"/>
                <a:ea typeface="Calibri" panose="020F0502020204030204" pitchFamily="34" charset="0"/>
                <a:cs typeface="Times New Roman" panose="02020603050405020304" pitchFamily="18" charset="0"/>
              </a:rPr>
              <a:t>Participe en la aprobaci</a:t>
            </a:r>
            <a:r>
              <a:rPr lang="es-MX" dirty="0">
                <a:latin typeface="Calibri Light" panose="020F0302020204030204" pitchFamily="34" charset="0"/>
                <a:ea typeface="Calibri" panose="020F0502020204030204" pitchFamily="34" charset="0"/>
                <a:cs typeface="Times New Roman" panose="02020603050405020304" pitchFamily="18" charset="0"/>
              </a:rPr>
              <a:t>ón a modificaciones al diversos reglamentos de la legislación del estado </a:t>
            </a:r>
            <a:r>
              <a:rPr lang="es-MX">
                <a:latin typeface="Calibri Light" panose="020F0302020204030204" pitchFamily="34" charset="0"/>
                <a:ea typeface="Calibri" panose="020F0502020204030204" pitchFamily="34" charset="0"/>
                <a:cs typeface="Times New Roman" panose="02020603050405020304" pitchFamily="18" charset="0"/>
              </a:rPr>
              <a:t>de Hidalgo.</a:t>
            </a:r>
            <a:endParaRPr lang="es-MX"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Google Shape;5027;p39"/>
          <p:cNvSpPr txBox="1"/>
          <p:nvPr/>
        </p:nvSpPr>
        <p:spPr>
          <a:xfrm>
            <a:off x="187298" y="4160310"/>
            <a:ext cx="1287268" cy="609000"/>
          </a:xfrm>
          <a:prstGeom prst="rect">
            <a:avLst/>
          </a:prstGeom>
          <a:solidFill>
            <a:schemeClr val="bg1">
              <a:lumMod val="50000"/>
            </a:schemeClr>
          </a:solidFill>
          <a:ln>
            <a:noFill/>
          </a:ln>
        </p:spPr>
        <p:txBody>
          <a:bodyPr spcFirstLastPara="1" wrap="square" lIns="137150" tIns="91425" rIns="137150" bIns="91425" anchor="ctr" anchorCtr="0">
            <a:noAutofit/>
          </a:bodyPr>
          <a:lstStyle/>
          <a:p>
            <a:pPr marL="0" lvl="0" indent="0" algn="ctr" rtl="0">
              <a:spcBef>
                <a:spcPts val="0"/>
              </a:spcBef>
              <a:spcAft>
                <a:spcPts val="200"/>
              </a:spcAft>
              <a:buNone/>
            </a:pPr>
            <a:r>
              <a:rPr lang="en-US" sz="3200" b="1" dirty="0">
                <a:solidFill>
                  <a:schemeClr val="lt1"/>
                </a:solidFill>
                <a:latin typeface="Fira Sans Extra Condensed"/>
                <a:ea typeface="Fira Sans Extra Condensed"/>
                <a:cs typeface="Fira Sans Extra Condensed"/>
                <a:sym typeface="Fira Sans Extra Condensed"/>
              </a:rPr>
              <a:t>3</a:t>
            </a:r>
            <a:endParaRPr sz="3200" b="1" dirty="0">
              <a:solidFill>
                <a:schemeClr val="lt1"/>
              </a:solidFill>
              <a:latin typeface="Fira Sans Extra Condensed"/>
              <a:ea typeface="Fira Sans Extra Condensed"/>
              <a:cs typeface="Fira Sans Extra Condensed"/>
              <a:sym typeface="Fira Sans Extra Condensed"/>
            </a:endParaRPr>
          </a:p>
        </p:txBody>
      </p:sp>
      <p:grpSp>
        <p:nvGrpSpPr>
          <p:cNvPr id="27" name="Grupo 26">
            <a:extLst>
              <a:ext uri="{FF2B5EF4-FFF2-40B4-BE49-F238E27FC236}">
                <a16:creationId xmlns:a16="http://schemas.microsoft.com/office/drawing/2014/main" id="{2493F768-028A-9B6B-4E37-D28A1EDABE0E}"/>
              </a:ext>
            </a:extLst>
          </p:cNvPr>
          <p:cNvGrpSpPr/>
          <p:nvPr/>
        </p:nvGrpSpPr>
        <p:grpSpPr>
          <a:xfrm>
            <a:off x="-14514" y="5776381"/>
            <a:ext cx="12143973" cy="1444040"/>
            <a:chOff x="-14514" y="5776381"/>
            <a:chExt cx="12143973" cy="1444040"/>
          </a:xfrm>
        </p:grpSpPr>
        <p:pic>
          <p:nvPicPr>
            <p:cNvPr id="28" name="Imagen 27" descr="Imagen que contiene Logotipo&#10;&#10;Descripción generada automáticamente">
              <a:extLst>
                <a:ext uri="{FF2B5EF4-FFF2-40B4-BE49-F238E27FC236}">
                  <a16:creationId xmlns:a16="http://schemas.microsoft.com/office/drawing/2014/main" id="{7D496F5C-97B3-984D-C26F-03BAFBD4E2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5419" y="5776381"/>
              <a:ext cx="1444040" cy="1444040"/>
            </a:xfrm>
            <a:prstGeom prst="rect">
              <a:avLst/>
            </a:prstGeom>
          </p:spPr>
        </p:pic>
        <p:grpSp>
          <p:nvGrpSpPr>
            <p:cNvPr id="29" name="Grupo 28">
              <a:extLst>
                <a:ext uri="{FF2B5EF4-FFF2-40B4-BE49-F238E27FC236}">
                  <a16:creationId xmlns:a16="http://schemas.microsoft.com/office/drawing/2014/main" id="{7BF9017E-A2B1-59AC-AA0E-D2C8BB2F0B59}"/>
                </a:ext>
              </a:extLst>
            </p:cNvPr>
            <p:cNvGrpSpPr/>
            <p:nvPr/>
          </p:nvGrpSpPr>
          <p:grpSpPr>
            <a:xfrm>
              <a:off x="-14514" y="6220524"/>
              <a:ext cx="10772503" cy="555754"/>
              <a:chOff x="187295" y="6229683"/>
              <a:chExt cx="10772503" cy="555754"/>
            </a:xfrm>
          </p:grpSpPr>
          <p:pic>
            <p:nvPicPr>
              <p:cNvPr id="30" name="Imagen 29">
                <a:extLst>
                  <a:ext uri="{FF2B5EF4-FFF2-40B4-BE49-F238E27FC236}">
                    <a16:creationId xmlns:a16="http://schemas.microsoft.com/office/drawing/2014/main" id="{091D41F0-8FEE-5585-6E30-488E47D0BEF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75982" y="6229683"/>
                <a:ext cx="2839472" cy="555754"/>
              </a:xfrm>
              <a:prstGeom prst="rect">
                <a:avLst/>
              </a:prstGeom>
            </p:spPr>
          </p:pic>
          <p:pic>
            <p:nvPicPr>
              <p:cNvPr id="31" name="Imagen 30">
                <a:extLst>
                  <a:ext uri="{FF2B5EF4-FFF2-40B4-BE49-F238E27FC236}">
                    <a16:creationId xmlns:a16="http://schemas.microsoft.com/office/drawing/2014/main" id="{D67AB9A7-F8E0-C4DE-11A1-A54ACCDA397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31638" y="6229683"/>
                <a:ext cx="2839472" cy="555754"/>
              </a:xfrm>
              <a:prstGeom prst="rect">
                <a:avLst/>
              </a:prstGeom>
            </p:spPr>
          </p:pic>
          <p:pic>
            <p:nvPicPr>
              <p:cNvPr id="32" name="Imagen 31">
                <a:extLst>
                  <a:ext uri="{FF2B5EF4-FFF2-40B4-BE49-F238E27FC236}">
                    <a16:creationId xmlns:a16="http://schemas.microsoft.com/office/drawing/2014/main" id="{124ECD96-E27B-E6DF-D22E-03905002BA2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7295" y="6229683"/>
                <a:ext cx="2839472" cy="555754"/>
              </a:xfrm>
              <a:prstGeom prst="rect">
                <a:avLst/>
              </a:prstGeom>
            </p:spPr>
          </p:pic>
          <p:pic>
            <p:nvPicPr>
              <p:cNvPr id="35" name="Imagen 34">
                <a:extLst>
                  <a:ext uri="{FF2B5EF4-FFF2-40B4-BE49-F238E27FC236}">
                    <a16:creationId xmlns:a16="http://schemas.microsoft.com/office/drawing/2014/main" id="{76C94C4D-BD96-9B43-AECB-FA12D685091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20326" y="6229683"/>
                <a:ext cx="2839472" cy="555754"/>
              </a:xfrm>
              <a:prstGeom prst="rect">
                <a:avLst/>
              </a:prstGeom>
            </p:spPr>
          </p:pic>
        </p:grpSp>
      </p:grpSp>
    </p:spTree>
    <p:extLst>
      <p:ext uri="{BB962C8B-B14F-4D97-AF65-F5344CB8AC3E}">
        <p14:creationId xmlns:p14="http://schemas.microsoft.com/office/powerpoint/2010/main" val="3970420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タイトル 1"/>
          <p:cNvSpPr txBox="1">
            <a:spLocks/>
          </p:cNvSpPr>
          <p:nvPr/>
        </p:nvSpPr>
        <p:spPr>
          <a:xfrm>
            <a:off x="2318418" y="3840360"/>
            <a:ext cx="7885753" cy="65220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3600" kern="1200" baseline="0">
                <a:solidFill>
                  <a:schemeClr val="tx2"/>
                </a:solidFill>
                <a:latin typeface="Route 159 Light" pitchFamily="50" charset="0"/>
                <a:ea typeface="+mj-ea"/>
                <a:cs typeface="+mj-cs"/>
              </a:defRPr>
            </a:lvl1pPr>
          </a:lstStyle>
          <a:p>
            <a:r>
              <a:rPr kumimoji="1" lang="en-US" altLang="ja-JP" b="1" dirty="0">
                <a:solidFill>
                  <a:srgbClr val="BC955C"/>
                </a:solidFill>
                <a:latin typeface="Montserrat ExtraBold" panose="00000900000000000000" pitchFamily="50" charset="0"/>
              </a:rPr>
              <a:t>AGRADECIMIENTOS</a:t>
            </a:r>
            <a:endParaRPr kumimoji="1" lang="ja-JP" altLang="en-US" b="1" dirty="0">
              <a:solidFill>
                <a:srgbClr val="BC955C"/>
              </a:solidFill>
              <a:latin typeface="Montserrat ExtraBold" panose="00000900000000000000" pitchFamily="50" charset="0"/>
            </a:endParaRPr>
          </a:p>
        </p:txBody>
      </p:sp>
      <p:sp>
        <p:nvSpPr>
          <p:cNvPr id="100" name="正方形/長方形 9"/>
          <p:cNvSpPr/>
          <p:nvPr/>
        </p:nvSpPr>
        <p:spPr>
          <a:xfrm>
            <a:off x="4905881" y="4603371"/>
            <a:ext cx="2668112" cy="59291"/>
          </a:xfrm>
          <a:prstGeom prst="rect">
            <a:avLst/>
          </a:prstGeom>
          <a:solidFill>
            <a:srgbClr val="BC95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テキスト プレースホルダー 6"/>
          <p:cNvSpPr txBox="1">
            <a:spLocks/>
          </p:cNvSpPr>
          <p:nvPr/>
        </p:nvSpPr>
        <p:spPr>
          <a:xfrm>
            <a:off x="859410" y="4814086"/>
            <a:ext cx="10473180" cy="937334"/>
          </a:xfrm>
          <a:prstGeom prst="rect">
            <a:avLst/>
          </a:prstGeom>
        </p:spPr>
        <p:txBody>
          <a:bodyPr anchor="t">
            <a:noAutofit/>
          </a:bodyPr>
          <a:lstStyle>
            <a:lvl1pPr marL="228600" indent="-228600" algn="ctr" defTabSz="914400" rtl="0" eaLnBrk="1" latinLnBrk="0" hangingPunct="1">
              <a:lnSpc>
                <a:spcPct val="90000"/>
              </a:lnSpc>
              <a:spcBef>
                <a:spcPts val="1000"/>
              </a:spcBef>
              <a:buFont typeface="Arial" panose="020B0604020202020204" pitchFamily="34" charset="0"/>
              <a:buChar char="•"/>
              <a:defRPr sz="2400" i="1" kern="1200" baseline="0">
                <a:solidFill>
                  <a:schemeClr val="accent1">
                    <a:lumMod val="7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07000"/>
              </a:lnSpc>
              <a:spcAft>
                <a:spcPts val="800"/>
              </a:spcAft>
              <a:buNone/>
            </a:pPr>
            <a:r>
              <a:rPr lang="es-MX" sz="1200" i="0" dirty="0">
                <a:solidFill>
                  <a:srgbClr val="333333"/>
                </a:solidFill>
                <a:latin typeface="Montserrat" panose="00000500000000000000" pitchFamily="50" charset="0"/>
                <a:cs typeface="Arial" panose="020B0604020202020204" pitchFamily="34" charset="0"/>
              </a:rPr>
              <a:t>A todas y todos ciudadanos, vecinos, amigos, gracias por la confianza y oportunidad de servir, reitero el desempeño del cargo en estricto apego a la ley, con el profesionalismo y compromiso de atender las necesidades de la ciudadanía. Agradezco a mis compañeras y compañeros del Ayuntamiento por el respaldo a las iniciativas y asuntos presentados, en especial al Presidente Municipal Constitucional, Lic. Héctor Antonio García Aguilera por el respeto al ejercicio de mis facultades así como a todas y todos los que pertenecen a la administración pública municipal que con su trabajo se materializan los objetivos del Ayuntamiento. A todas y todos los militantes y simpatizantes de los partidos políticos que represento (PESH, MORENA, PVEM, PT), seguiré trabajando por materializar la cuarta transformación para el bienestar del pueblo.</a:t>
            </a:r>
          </a:p>
        </p:txBody>
      </p:sp>
      <p:grpSp>
        <p:nvGrpSpPr>
          <p:cNvPr id="108" name="Grupo 107"/>
          <p:cNvGrpSpPr/>
          <p:nvPr/>
        </p:nvGrpSpPr>
        <p:grpSpPr>
          <a:xfrm>
            <a:off x="3189527" y="369901"/>
            <a:ext cx="6206342" cy="3405888"/>
            <a:chOff x="2474304" y="214597"/>
            <a:chExt cx="7779100" cy="4268979"/>
          </a:xfrm>
        </p:grpSpPr>
        <p:sp>
          <p:nvSpPr>
            <p:cNvPr id="94" name="円/楕円 26"/>
            <p:cNvSpPr/>
            <p:nvPr/>
          </p:nvSpPr>
          <p:spPr>
            <a:xfrm>
              <a:off x="8064121" y="2751130"/>
              <a:ext cx="850158" cy="850158"/>
            </a:xfrm>
            <a:prstGeom prst="ellipse">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6"/>
                </a:solidFill>
              </a:endParaRPr>
            </a:p>
          </p:txBody>
        </p:sp>
        <p:sp>
          <p:nvSpPr>
            <p:cNvPr id="95" name="円/楕円 4"/>
            <p:cNvSpPr/>
            <p:nvPr/>
          </p:nvSpPr>
          <p:spPr>
            <a:xfrm>
              <a:off x="8729544" y="3601288"/>
              <a:ext cx="668565" cy="668565"/>
            </a:xfrm>
            <a:prstGeom prst="ellipse">
              <a:avLst/>
            </a:prstGeom>
            <a:solidFill>
              <a:srgbClr val="B51C4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2"/>
                </a:solidFill>
              </a:endParaRPr>
            </a:p>
          </p:txBody>
        </p:sp>
        <p:sp>
          <p:nvSpPr>
            <p:cNvPr id="96" name="円/楕円 5"/>
            <p:cNvSpPr/>
            <p:nvPr/>
          </p:nvSpPr>
          <p:spPr>
            <a:xfrm>
              <a:off x="4376057" y="316820"/>
              <a:ext cx="4166756" cy="4166756"/>
            </a:xfrm>
            <a:prstGeom prst="ellipse">
              <a:avLst/>
            </a:prstGeom>
            <a:solidFill>
              <a:srgbClr val="9C223C"/>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円/楕円 6"/>
            <p:cNvSpPr/>
            <p:nvPr/>
          </p:nvSpPr>
          <p:spPr>
            <a:xfrm>
              <a:off x="3486687" y="1502647"/>
              <a:ext cx="1126536" cy="1126536"/>
            </a:xfrm>
            <a:prstGeom prst="ellipse">
              <a:avLst/>
            </a:prstGeom>
            <a:solidFill>
              <a:srgbClr val="BC955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8" name="円/楕円 7"/>
            <p:cNvSpPr/>
            <p:nvPr/>
          </p:nvSpPr>
          <p:spPr>
            <a:xfrm>
              <a:off x="4241115" y="214597"/>
              <a:ext cx="4166756" cy="4166756"/>
            </a:xfrm>
            <a:prstGeom prst="ellipse">
              <a:avLst/>
            </a:prstGeom>
            <a:solidFill>
              <a:srgbClr val="FFCCCC"/>
            </a:solidFill>
            <a:ln w="1270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図プレースホルダー 5"/>
            <p:cNvSpPr txBox="1">
              <a:spLocks/>
            </p:cNvSpPr>
            <p:nvPr/>
          </p:nvSpPr>
          <p:spPr>
            <a:xfrm>
              <a:off x="4376057" y="316820"/>
              <a:ext cx="4048173" cy="4048174"/>
            </a:xfrm>
            <a:prstGeom prst="ellipse">
              <a:avLst/>
            </a:prstGeom>
            <a:solidFill>
              <a:schemeClr val="bg1"/>
            </a:solidFill>
            <a:ln w="28575" cmpd="sng">
              <a:solidFill>
                <a:srgbClr val="C62B4C"/>
              </a:solidFill>
            </a:ln>
            <a:effectLst/>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s-MX" dirty="0"/>
            </a:p>
          </p:txBody>
        </p:sp>
        <p:sp>
          <p:nvSpPr>
            <p:cNvPr id="104" name="円/楕円 22"/>
            <p:cNvSpPr/>
            <p:nvPr/>
          </p:nvSpPr>
          <p:spPr>
            <a:xfrm>
              <a:off x="2474304" y="1146899"/>
              <a:ext cx="711496" cy="711497"/>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5" name="円/楕円 23"/>
            <p:cNvSpPr/>
            <p:nvPr/>
          </p:nvSpPr>
          <p:spPr>
            <a:xfrm>
              <a:off x="3486687" y="1025526"/>
              <a:ext cx="355748" cy="355748"/>
            </a:xfrm>
            <a:prstGeom prst="ellipse">
              <a:avLst/>
            </a:prstGeom>
            <a:solidFill>
              <a:srgbClr val="C62B4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106" name="円/楕円 24"/>
            <p:cNvSpPr/>
            <p:nvPr/>
          </p:nvSpPr>
          <p:spPr>
            <a:xfrm>
              <a:off x="9852412" y="3358119"/>
              <a:ext cx="400992" cy="400992"/>
            </a:xfrm>
            <a:prstGeom prst="ellipse">
              <a:avLst/>
            </a:prstGeom>
            <a:solidFill>
              <a:srgbClr val="BC955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accent2"/>
                </a:solidFill>
              </a:endParaRPr>
            </a:p>
          </p:txBody>
        </p:sp>
      </p:grpSp>
      <p:grpSp>
        <p:nvGrpSpPr>
          <p:cNvPr id="2" name="Grupo 1">
            <a:extLst>
              <a:ext uri="{FF2B5EF4-FFF2-40B4-BE49-F238E27FC236}">
                <a16:creationId xmlns:a16="http://schemas.microsoft.com/office/drawing/2014/main" id="{931EB485-8E20-D7BD-D5BB-CAF0B24F2446}"/>
              </a:ext>
            </a:extLst>
          </p:cNvPr>
          <p:cNvGrpSpPr/>
          <p:nvPr/>
        </p:nvGrpSpPr>
        <p:grpSpPr>
          <a:xfrm>
            <a:off x="-14514" y="5776381"/>
            <a:ext cx="12143973" cy="1444040"/>
            <a:chOff x="-14514" y="5776381"/>
            <a:chExt cx="12143973" cy="1444040"/>
          </a:xfrm>
        </p:grpSpPr>
        <p:pic>
          <p:nvPicPr>
            <p:cNvPr id="3" name="Imagen 2" descr="Imagen que contiene Logotipo&#10;&#10;Descripción generada automáticamente">
              <a:extLst>
                <a:ext uri="{FF2B5EF4-FFF2-40B4-BE49-F238E27FC236}">
                  <a16:creationId xmlns:a16="http://schemas.microsoft.com/office/drawing/2014/main" id="{40BE05A4-2C71-AEDC-631D-826115C60F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85419" y="5776381"/>
              <a:ext cx="1444040" cy="1444040"/>
            </a:xfrm>
            <a:prstGeom prst="rect">
              <a:avLst/>
            </a:prstGeom>
          </p:spPr>
        </p:pic>
        <p:grpSp>
          <p:nvGrpSpPr>
            <p:cNvPr id="4" name="Grupo 3">
              <a:extLst>
                <a:ext uri="{FF2B5EF4-FFF2-40B4-BE49-F238E27FC236}">
                  <a16:creationId xmlns:a16="http://schemas.microsoft.com/office/drawing/2014/main" id="{FAE4857C-C63C-0B35-953F-A7D5395280ED}"/>
                </a:ext>
              </a:extLst>
            </p:cNvPr>
            <p:cNvGrpSpPr/>
            <p:nvPr/>
          </p:nvGrpSpPr>
          <p:grpSpPr>
            <a:xfrm>
              <a:off x="-14514" y="6220524"/>
              <a:ext cx="10772503" cy="555754"/>
              <a:chOff x="187295" y="6229683"/>
              <a:chExt cx="10772503" cy="555754"/>
            </a:xfrm>
          </p:grpSpPr>
          <p:pic>
            <p:nvPicPr>
              <p:cNvPr id="5" name="Imagen 4">
                <a:extLst>
                  <a:ext uri="{FF2B5EF4-FFF2-40B4-BE49-F238E27FC236}">
                    <a16:creationId xmlns:a16="http://schemas.microsoft.com/office/drawing/2014/main" id="{AA9399FF-48F2-01E5-C1CF-F6C878647F2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75982" y="6229683"/>
                <a:ext cx="2839472" cy="555754"/>
              </a:xfrm>
              <a:prstGeom prst="rect">
                <a:avLst/>
              </a:prstGeom>
            </p:spPr>
          </p:pic>
          <p:pic>
            <p:nvPicPr>
              <p:cNvPr id="6" name="Imagen 5">
                <a:extLst>
                  <a:ext uri="{FF2B5EF4-FFF2-40B4-BE49-F238E27FC236}">
                    <a16:creationId xmlns:a16="http://schemas.microsoft.com/office/drawing/2014/main" id="{E6253EE3-FBF9-53C7-9B46-8E64CDB2F2E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31638" y="6229683"/>
                <a:ext cx="2839472" cy="555754"/>
              </a:xfrm>
              <a:prstGeom prst="rect">
                <a:avLst/>
              </a:prstGeom>
            </p:spPr>
          </p:pic>
          <p:pic>
            <p:nvPicPr>
              <p:cNvPr id="7" name="Imagen 6">
                <a:extLst>
                  <a:ext uri="{FF2B5EF4-FFF2-40B4-BE49-F238E27FC236}">
                    <a16:creationId xmlns:a16="http://schemas.microsoft.com/office/drawing/2014/main" id="{B9A53833-F2AC-48F7-97C5-55E0E4DB64C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7295" y="6229683"/>
                <a:ext cx="2839472" cy="555754"/>
              </a:xfrm>
              <a:prstGeom prst="rect">
                <a:avLst/>
              </a:prstGeom>
            </p:spPr>
          </p:pic>
          <p:pic>
            <p:nvPicPr>
              <p:cNvPr id="8" name="Imagen 7">
                <a:extLst>
                  <a:ext uri="{FF2B5EF4-FFF2-40B4-BE49-F238E27FC236}">
                    <a16:creationId xmlns:a16="http://schemas.microsoft.com/office/drawing/2014/main" id="{D023171B-A4B4-1624-997B-9410B07506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20326" y="6229683"/>
                <a:ext cx="2839472" cy="555754"/>
              </a:xfrm>
              <a:prstGeom prst="rect">
                <a:avLst/>
              </a:prstGeom>
            </p:spPr>
          </p:pic>
        </p:grpSp>
      </p:grpSp>
    </p:spTree>
    <p:extLst>
      <p:ext uri="{BB962C8B-B14F-4D97-AF65-F5344CB8AC3E}">
        <p14:creationId xmlns:p14="http://schemas.microsoft.com/office/powerpoint/2010/main" val="110179168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1155</TotalTime>
  <Words>956</Words>
  <Application>Microsoft Office PowerPoint</Application>
  <PresentationFormat>Panorámica</PresentationFormat>
  <Paragraphs>65</Paragraphs>
  <Slides>8</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8</vt:i4>
      </vt:variant>
    </vt:vector>
  </HeadingPairs>
  <TitlesOfParts>
    <vt:vector size="17" baseType="lpstr">
      <vt:lpstr>Arial</vt:lpstr>
      <vt:lpstr>Calibri</vt:lpstr>
      <vt:lpstr>Calibri Light</vt:lpstr>
      <vt:lpstr>Fira Sans Extra Condensed</vt:lpstr>
      <vt:lpstr>Montserrat</vt:lpstr>
      <vt:lpstr>Montserrat ExtraBold</vt:lpstr>
      <vt:lpstr>Montserrat Medium</vt:lpstr>
      <vt:lpstr>Wingdings</vt:lpstr>
      <vt:lpstr>Tema de Office</vt:lpstr>
      <vt:lpstr>INFORME   DE ACTIVIDADES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Anahí Islas</dc:creator>
  <cp:lastModifiedBy>Lenny Paola Gutiérrez Farfán</cp:lastModifiedBy>
  <cp:revision>103</cp:revision>
  <dcterms:created xsi:type="dcterms:W3CDTF">2023-07-12T16:54:46Z</dcterms:created>
  <dcterms:modified xsi:type="dcterms:W3CDTF">2024-08-27T17:58:38Z</dcterms:modified>
</cp:coreProperties>
</file>